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67"/>
  </p:notesMasterIdLst>
  <p:sldIdLst>
    <p:sldId id="256" r:id="rId2"/>
    <p:sldId id="436" r:id="rId3"/>
    <p:sldId id="444" r:id="rId4"/>
    <p:sldId id="425" r:id="rId5"/>
    <p:sldId id="424" r:id="rId6"/>
    <p:sldId id="422" r:id="rId7"/>
    <p:sldId id="382" r:id="rId8"/>
    <p:sldId id="324" r:id="rId9"/>
    <p:sldId id="417" r:id="rId10"/>
    <p:sldId id="387" r:id="rId11"/>
    <p:sldId id="389" r:id="rId12"/>
    <p:sldId id="429" r:id="rId13"/>
    <p:sldId id="445" r:id="rId14"/>
    <p:sldId id="396" r:id="rId15"/>
    <p:sldId id="397" r:id="rId16"/>
    <p:sldId id="418" r:id="rId17"/>
    <p:sldId id="446" r:id="rId18"/>
    <p:sldId id="327" r:id="rId19"/>
    <p:sldId id="328" r:id="rId20"/>
    <p:sldId id="391" r:id="rId21"/>
    <p:sldId id="392" r:id="rId22"/>
    <p:sldId id="447" r:id="rId23"/>
    <p:sldId id="393" r:id="rId24"/>
    <p:sldId id="394" r:id="rId25"/>
    <p:sldId id="403" r:id="rId26"/>
    <p:sldId id="404" r:id="rId27"/>
    <p:sldId id="405" r:id="rId28"/>
    <p:sldId id="395" r:id="rId29"/>
    <p:sldId id="383" r:id="rId30"/>
    <p:sldId id="448" r:id="rId31"/>
    <p:sldId id="426" r:id="rId32"/>
    <p:sldId id="427" r:id="rId33"/>
    <p:sldId id="428" r:id="rId34"/>
    <p:sldId id="431" r:id="rId35"/>
    <p:sldId id="433" r:id="rId36"/>
    <p:sldId id="432" r:id="rId37"/>
    <p:sldId id="435" r:id="rId38"/>
    <p:sldId id="434" r:id="rId39"/>
    <p:sldId id="449" r:id="rId40"/>
    <p:sldId id="400" r:id="rId41"/>
    <p:sldId id="437" r:id="rId42"/>
    <p:sldId id="401" r:id="rId43"/>
    <p:sldId id="438" r:id="rId44"/>
    <p:sldId id="351" r:id="rId45"/>
    <p:sldId id="350" r:id="rId46"/>
    <p:sldId id="402" r:id="rId47"/>
    <p:sldId id="399" r:id="rId48"/>
    <p:sldId id="406" r:id="rId49"/>
    <p:sldId id="339" r:id="rId50"/>
    <p:sldId id="340" r:id="rId51"/>
    <p:sldId id="450" r:id="rId52"/>
    <p:sldId id="407" r:id="rId53"/>
    <p:sldId id="415" r:id="rId54"/>
    <p:sldId id="408" r:id="rId55"/>
    <p:sldId id="439" r:id="rId56"/>
    <p:sldId id="410" r:id="rId57"/>
    <p:sldId id="411" r:id="rId58"/>
    <p:sldId id="423" r:id="rId59"/>
    <p:sldId id="416" r:id="rId60"/>
    <p:sldId id="430" r:id="rId61"/>
    <p:sldId id="440" r:id="rId62"/>
    <p:sldId id="441" r:id="rId63"/>
    <p:sldId id="451" r:id="rId64"/>
    <p:sldId id="443" r:id="rId65"/>
    <p:sldId id="442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97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B0003-9BE8-403F-8BBA-FDC59FBD9AA6}" type="doc">
      <dgm:prSet loTypeId="urn:microsoft.com/office/officeart/2005/8/layout/venn1" loCatId="relationship" qsTypeId="urn:microsoft.com/office/officeart/2005/8/quickstyle/simple1" qsCatId="simple" csTypeId="urn:microsoft.com/office/officeart/2005/8/colors/accent6_2" csCatId="accent6" phldr="1"/>
      <dgm:spPr/>
    </dgm:pt>
    <dgm:pt modelId="{185FD3BE-BBC8-4C74-A0E3-08C6C81A0D97}">
      <dgm:prSet phldrT="[Text]"/>
      <dgm:spPr/>
      <dgm:t>
        <a:bodyPr/>
        <a:lstStyle/>
        <a:p>
          <a:r>
            <a:rPr lang="en-US" dirty="0"/>
            <a:t>Power Query</a:t>
          </a:r>
        </a:p>
      </dgm:t>
    </dgm:pt>
    <dgm:pt modelId="{F9147684-81CC-442D-83B9-2DDC385D7E58}" type="parTrans" cxnId="{FA42CE4B-07A6-4544-9AFC-526330763B54}">
      <dgm:prSet/>
      <dgm:spPr/>
      <dgm:t>
        <a:bodyPr/>
        <a:lstStyle/>
        <a:p>
          <a:endParaRPr lang="en-US"/>
        </a:p>
      </dgm:t>
    </dgm:pt>
    <dgm:pt modelId="{1D00779C-F583-4474-B3E6-B3068E7E0942}" type="sibTrans" cxnId="{FA42CE4B-07A6-4544-9AFC-526330763B54}">
      <dgm:prSet/>
      <dgm:spPr/>
      <dgm:t>
        <a:bodyPr/>
        <a:lstStyle/>
        <a:p>
          <a:endParaRPr lang="en-US"/>
        </a:p>
      </dgm:t>
    </dgm:pt>
    <dgm:pt modelId="{ED44FC75-66C8-46A1-9CCF-3E5749849E4B}">
      <dgm:prSet phldrT="[Text]"/>
      <dgm:spPr/>
      <dgm:t>
        <a:bodyPr/>
        <a:lstStyle/>
        <a:p>
          <a:r>
            <a:rPr lang="en-US" dirty="0"/>
            <a:t>Power Pivot Dax</a:t>
          </a:r>
        </a:p>
      </dgm:t>
    </dgm:pt>
    <dgm:pt modelId="{5B859689-4AEF-46D2-ABE1-767295163680}" type="parTrans" cxnId="{64FAA499-7F73-4FE9-8419-F0E570A83934}">
      <dgm:prSet/>
      <dgm:spPr/>
      <dgm:t>
        <a:bodyPr/>
        <a:lstStyle/>
        <a:p>
          <a:endParaRPr lang="en-US"/>
        </a:p>
      </dgm:t>
    </dgm:pt>
    <dgm:pt modelId="{0A80EFDB-DFA2-46B9-A34F-9EFC15DD8101}" type="sibTrans" cxnId="{64FAA499-7F73-4FE9-8419-F0E570A83934}">
      <dgm:prSet/>
      <dgm:spPr/>
      <dgm:t>
        <a:bodyPr/>
        <a:lstStyle/>
        <a:p>
          <a:endParaRPr lang="en-US"/>
        </a:p>
      </dgm:t>
    </dgm:pt>
    <dgm:pt modelId="{00F67EF5-3228-432D-9A2F-E6B16F634F62}" type="pres">
      <dgm:prSet presAssocID="{BCEB0003-9BE8-403F-8BBA-FDC59FBD9AA6}" presName="compositeShape" presStyleCnt="0">
        <dgm:presLayoutVars>
          <dgm:chMax val="7"/>
          <dgm:dir/>
          <dgm:resizeHandles val="exact"/>
        </dgm:presLayoutVars>
      </dgm:prSet>
      <dgm:spPr/>
    </dgm:pt>
    <dgm:pt modelId="{C6CF7BED-9549-4612-80FF-95E20DEB3BE8}" type="pres">
      <dgm:prSet presAssocID="{185FD3BE-BBC8-4C74-A0E3-08C6C81A0D97}" presName="circ1" presStyleLbl="vennNode1" presStyleIdx="0" presStyleCnt="2"/>
      <dgm:spPr/>
    </dgm:pt>
    <dgm:pt modelId="{B3F971C8-4952-42A4-80F1-A9507B286A36}" type="pres">
      <dgm:prSet presAssocID="{185FD3BE-BBC8-4C74-A0E3-08C6C81A0D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A7DDF0E-4515-49D9-A121-B9509F621A7C}" type="pres">
      <dgm:prSet presAssocID="{ED44FC75-66C8-46A1-9CCF-3E5749849E4B}" presName="circ2" presStyleLbl="vennNode1" presStyleIdx="1" presStyleCnt="2"/>
      <dgm:spPr/>
    </dgm:pt>
    <dgm:pt modelId="{0FC7CA1F-CB9A-4E7A-8727-A777382761A9}" type="pres">
      <dgm:prSet presAssocID="{ED44FC75-66C8-46A1-9CCF-3E5749849E4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4E0F522-DF06-4082-9E15-DABE32EC02A0}" type="presOf" srcId="{185FD3BE-BBC8-4C74-A0E3-08C6C81A0D97}" destId="{C6CF7BED-9549-4612-80FF-95E20DEB3BE8}" srcOrd="0" destOrd="0" presId="urn:microsoft.com/office/officeart/2005/8/layout/venn1"/>
    <dgm:cxn modelId="{FA42CE4B-07A6-4544-9AFC-526330763B54}" srcId="{BCEB0003-9BE8-403F-8BBA-FDC59FBD9AA6}" destId="{185FD3BE-BBC8-4C74-A0E3-08C6C81A0D97}" srcOrd="0" destOrd="0" parTransId="{F9147684-81CC-442D-83B9-2DDC385D7E58}" sibTransId="{1D00779C-F583-4474-B3E6-B3068E7E0942}"/>
    <dgm:cxn modelId="{3758DE8F-2577-4621-A719-56999E6C4F12}" type="presOf" srcId="{185FD3BE-BBC8-4C74-A0E3-08C6C81A0D97}" destId="{B3F971C8-4952-42A4-80F1-A9507B286A36}" srcOrd="1" destOrd="0" presId="urn:microsoft.com/office/officeart/2005/8/layout/venn1"/>
    <dgm:cxn modelId="{64FAA499-7F73-4FE9-8419-F0E570A83934}" srcId="{BCEB0003-9BE8-403F-8BBA-FDC59FBD9AA6}" destId="{ED44FC75-66C8-46A1-9CCF-3E5749849E4B}" srcOrd="1" destOrd="0" parTransId="{5B859689-4AEF-46D2-ABE1-767295163680}" sibTransId="{0A80EFDB-DFA2-46B9-A34F-9EFC15DD8101}"/>
    <dgm:cxn modelId="{3C7CBEC1-6905-430F-A41B-1B55FB3DA2DD}" type="presOf" srcId="{ED44FC75-66C8-46A1-9CCF-3E5749849E4B}" destId="{0FC7CA1F-CB9A-4E7A-8727-A777382761A9}" srcOrd="1" destOrd="0" presId="urn:microsoft.com/office/officeart/2005/8/layout/venn1"/>
    <dgm:cxn modelId="{D33463D2-6933-492E-82D2-41052B149D43}" type="presOf" srcId="{ED44FC75-66C8-46A1-9CCF-3E5749849E4B}" destId="{9A7DDF0E-4515-49D9-A121-B9509F621A7C}" srcOrd="0" destOrd="0" presId="urn:microsoft.com/office/officeart/2005/8/layout/venn1"/>
    <dgm:cxn modelId="{B9B182E8-3CED-4EF0-BD20-0A6347A10EEA}" type="presOf" srcId="{BCEB0003-9BE8-403F-8BBA-FDC59FBD9AA6}" destId="{00F67EF5-3228-432D-9A2F-E6B16F634F62}" srcOrd="0" destOrd="0" presId="urn:microsoft.com/office/officeart/2005/8/layout/venn1"/>
    <dgm:cxn modelId="{3B9454EA-F432-43DD-86CE-4905D3CA9E9F}" type="presParOf" srcId="{00F67EF5-3228-432D-9A2F-E6B16F634F62}" destId="{C6CF7BED-9549-4612-80FF-95E20DEB3BE8}" srcOrd="0" destOrd="0" presId="urn:microsoft.com/office/officeart/2005/8/layout/venn1"/>
    <dgm:cxn modelId="{1C9EA13C-EBEB-4A95-B26A-CDF013B5C9BF}" type="presParOf" srcId="{00F67EF5-3228-432D-9A2F-E6B16F634F62}" destId="{B3F971C8-4952-42A4-80F1-A9507B286A36}" srcOrd="1" destOrd="0" presId="urn:microsoft.com/office/officeart/2005/8/layout/venn1"/>
    <dgm:cxn modelId="{6A6F87DD-F923-4DBD-AF2B-9DF82C52D38C}" type="presParOf" srcId="{00F67EF5-3228-432D-9A2F-E6B16F634F62}" destId="{9A7DDF0E-4515-49D9-A121-B9509F621A7C}" srcOrd="2" destOrd="0" presId="urn:microsoft.com/office/officeart/2005/8/layout/venn1"/>
    <dgm:cxn modelId="{775DF72C-D64C-4ADA-9CE0-C50E431F00E8}" type="presParOf" srcId="{00F67EF5-3228-432D-9A2F-E6B16F634F62}" destId="{0FC7CA1F-CB9A-4E7A-8727-A777382761A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F7BED-9549-4612-80FF-95E20DEB3BE8}">
      <dsp:nvSpPr>
        <dsp:cNvPr id="0" name=""/>
        <dsp:cNvSpPr/>
      </dsp:nvSpPr>
      <dsp:spPr>
        <a:xfrm>
          <a:off x="92184" y="442495"/>
          <a:ext cx="2273879" cy="227387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Power Query</a:t>
          </a:r>
        </a:p>
      </dsp:txBody>
      <dsp:txXfrm>
        <a:off x="409707" y="710634"/>
        <a:ext cx="1311065" cy="1737600"/>
      </dsp:txXfrm>
    </dsp:sp>
    <dsp:sp modelId="{9A7DDF0E-4515-49D9-A121-B9509F621A7C}">
      <dsp:nvSpPr>
        <dsp:cNvPr id="0" name=""/>
        <dsp:cNvSpPr/>
      </dsp:nvSpPr>
      <dsp:spPr>
        <a:xfrm>
          <a:off x="1731016" y="442495"/>
          <a:ext cx="2273879" cy="227387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Power Pivot Dax</a:t>
          </a:r>
        </a:p>
      </dsp:txBody>
      <dsp:txXfrm>
        <a:off x="2376306" y="710634"/>
        <a:ext cx="1311065" cy="1737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CC0CE-D4AC-40E7-9F20-AD77D8A7ADC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E9A17-52AC-4A9C-9DF6-285442F6E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8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lgLvGP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lgLvGP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lgLvGP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lgLvGP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lgLvGP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lgLvGP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lgLvG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lgLvGP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lgLvG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lgLvGP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lgLvGP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</a:t>
            </a:r>
            <a:r>
              <a:rPr lang="en-US" baseline="0" dirty="0"/>
              <a:t>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9A17-52AC-4A9C-9DF6-285442F6EF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6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E4353-44BF-4858-ABBE-98A0E0A676D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6075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Tiles--visualizations</a:t>
            </a:r>
          </a:p>
          <a:p>
            <a:r>
              <a:rPr lang="en-US" baseline="0" dirty="0"/>
              <a:t>Datasets – can be reused across multiple dashboards and reports</a:t>
            </a:r>
          </a:p>
          <a:p>
            <a:r>
              <a:rPr lang="en-US" baseline="0" dirty="0"/>
              <a:t>Reports – where you build your visualizations –can do it here, but limited. Don’t do it here.</a:t>
            </a:r>
          </a:p>
          <a:p>
            <a:r>
              <a:rPr lang="en-US" baseline="0" dirty="0"/>
              <a:t>Dashboards –</a:t>
            </a:r>
            <a:r>
              <a:rPr lang="en-US" dirty="0"/>
              <a:t> like a mobile app. Stream all reports vertically. How you share outside org. </a:t>
            </a:r>
            <a:endParaRPr lang="en-US" baseline="0" dirty="0"/>
          </a:p>
          <a:p>
            <a:r>
              <a:rPr lang="en-US" baseline="0" dirty="0"/>
              <a:t>Get Data – go connect to native sources or your own</a:t>
            </a:r>
          </a:p>
          <a:p>
            <a:r>
              <a:rPr lang="en-US" dirty="0"/>
              <a:t>Workspace chevron—</a:t>
            </a:r>
          </a:p>
          <a:p>
            <a:r>
              <a:rPr lang="en-US" dirty="0"/>
              <a:t>Get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E4353-44BF-4858-ABBE-98A0E0A676D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72562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Tiles--visualizations</a:t>
            </a:r>
          </a:p>
          <a:p>
            <a:r>
              <a:rPr lang="en-US" baseline="0" dirty="0"/>
              <a:t>Datasets – can be reused across multiple dashboards and reports</a:t>
            </a:r>
          </a:p>
          <a:p>
            <a:r>
              <a:rPr lang="en-US" baseline="0" dirty="0"/>
              <a:t>Reports – where you build your visualizations –can do it here, but limited. Don’t do it here.</a:t>
            </a:r>
          </a:p>
          <a:p>
            <a:r>
              <a:rPr lang="en-US" baseline="0" dirty="0"/>
              <a:t>Dashboards –</a:t>
            </a:r>
            <a:r>
              <a:rPr lang="en-US" dirty="0"/>
              <a:t> like a mobile app. Stream all reports vertically. How you share outside org. </a:t>
            </a:r>
            <a:endParaRPr lang="en-US" baseline="0" dirty="0"/>
          </a:p>
          <a:p>
            <a:r>
              <a:rPr lang="en-US" baseline="0" dirty="0"/>
              <a:t>Get Data – go connect to native sources or your own</a:t>
            </a:r>
          </a:p>
          <a:p>
            <a:r>
              <a:rPr lang="en-US" dirty="0"/>
              <a:t>Workspace chevron—</a:t>
            </a:r>
          </a:p>
          <a:p>
            <a:r>
              <a:rPr lang="en-US" dirty="0"/>
              <a:t>Get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E4353-44BF-4858-ABBE-98A0E0A676D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8364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Tiles--visualizations</a:t>
            </a:r>
          </a:p>
          <a:p>
            <a:r>
              <a:rPr lang="en-US" baseline="0" dirty="0"/>
              <a:t>Datasets – can be reused across multiple dashboards and reports</a:t>
            </a:r>
          </a:p>
          <a:p>
            <a:r>
              <a:rPr lang="en-US" baseline="0" dirty="0"/>
              <a:t>Reports – where you build your visualizations –can do it here, but limited. Don’t do it here.</a:t>
            </a:r>
          </a:p>
          <a:p>
            <a:r>
              <a:rPr lang="en-US" baseline="0" dirty="0"/>
              <a:t>Dashboards –</a:t>
            </a:r>
            <a:r>
              <a:rPr lang="en-US" dirty="0"/>
              <a:t> like a mobile app. Stream all reports vertically. How you share outside org. </a:t>
            </a:r>
            <a:endParaRPr lang="en-US" baseline="0" dirty="0"/>
          </a:p>
          <a:p>
            <a:r>
              <a:rPr lang="en-US" baseline="0" dirty="0"/>
              <a:t>Get Data – go connect to native sources or your own</a:t>
            </a:r>
          </a:p>
          <a:p>
            <a:r>
              <a:rPr lang="en-US" dirty="0"/>
              <a:t>Workspace chevron—</a:t>
            </a:r>
          </a:p>
          <a:p>
            <a:r>
              <a:rPr lang="en-US" dirty="0"/>
              <a:t>Get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E4353-44BF-4858-ABBE-98A0E0A676D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6655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Slideshare</a:t>
            </a:r>
            <a:r>
              <a:rPr lang="en-US" dirty="0"/>
              <a:t>, </a:t>
            </a:r>
            <a:r>
              <a:rPr lang="en-US" dirty="0" err="1"/>
              <a:t>Teo</a:t>
            </a:r>
            <a:r>
              <a:rPr lang="en-US" dirty="0"/>
              <a:t> </a:t>
            </a:r>
            <a:r>
              <a:rPr lang="en-US" dirty="0" err="1"/>
              <a:t>Lachev</a:t>
            </a:r>
            <a:r>
              <a:rPr lang="en-US" dirty="0"/>
              <a:t> and Brian Jackson (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http://bit.ly/2lgLvGP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E9A17-52AC-4A9C-9DF6-285442F6EFD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7369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Slideshare</a:t>
            </a:r>
            <a:r>
              <a:rPr lang="en-US" dirty="0"/>
              <a:t>, </a:t>
            </a:r>
            <a:r>
              <a:rPr lang="en-US" dirty="0" err="1"/>
              <a:t>Teo</a:t>
            </a:r>
            <a:r>
              <a:rPr lang="en-US" dirty="0"/>
              <a:t> </a:t>
            </a:r>
            <a:r>
              <a:rPr lang="en-US" dirty="0" err="1"/>
              <a:t>Lachev</a:t>
            </a:r>
            <a:r>
              <a:rPr lang="en-US" dirty="0"/>
              <a:t> and Brian Jackson (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http://bit.ly/2lgLvGP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E9A17-52AC-4A9C-9DF6-285442F6EFD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7511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Slideshare</a:t>
            </a:r>
            <a:r>
              <a:rPr lang="en-US" dirty="0"/>
              <a:t>, </a:t>
            </a:r>
            <a:r>
              <a:rPr lang="en-US" dirty="0" err="1"/>
              <a:t>Teo</a:t>
            </a:r>
            <a:r>
              <a:rPr lang="en-US" dirty="0"/>
              <a:t> </a:t>
            </a:r>
            <a:r>
              <a:rPr lang="en-US" dirty="0" err="1"/>
              <a:t>Lachev</a:t>
            </a:r>
            <a:r>
              <a:rPr lang="en-US" dirty="0"/>
              <a:t> and Brian Jackson (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http://bit.ly/2lgLvGP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E9A17-52AC-4A9C-9DF6-285442F6EFD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7977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Slideshare</a:t>
            </a:r>
            <a:r>
              <a:rPr lang="en-US" dirty="0"/>
              <a:t>, </a:t>
            </a:r>
            <a:r>
              <a:rPr lang="en-US" dirty="0" err="1"/>
              <a:t>Teo</a:t>
            </a:r>
            <a:r>
              <a:rPr lang="en-US" dirty="0"/>
              <a:t> </a:t>
            </a:r>
            <a:r>
              <a:rPr lang="en-US" dirty="0" err="1"/>
              <a:t>Lachev</a:t>
            </a:r>
            <a:r>
              <a:rPr lang="en-US" dirty="0"/>
              <a:t> and Brian Jackson (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http://bit.ly/2lgLvGP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E9A17-52AC-4A9C-9DF6-285442F6EFD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2209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Slideshare</a:t>
            </a:r>
            <a:r>
              <a:rPr lang="en-US" dirty="0"/>
              <a:t>, </a:t>
            </a:r>
            <a:r>
              <a:rPr lang="en-US" dirty="0" err="1"/>
              <a:t>Teo</a:t>
            </a:r>
            <a:r>
              <a:rPr lang="en-US" dirty="0"/>
              <a:t> </a:t>
            </a:r>
            <a:r>
              <a:rPr lang="en-US" dirty="0" err="1"/>
              <a:t>Lachev</a:t>
            </a:r>
            <a:r>
              <a:rPr lang="en-US" dirty="0"/>
              <a:t> and Brian Jackson (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http://bit.ly/2lgLvGP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E9A17-52AC-4A9C-9DF6-285442F6EFD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3973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E9A17-52AC-4A9C-9DF6-285442F6EFDC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2806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</a:t>
            </a:r>
            <a:r>
              <a:rPr lang="en-US" baseline="0" dirty="0"/>
              <a:t>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9A17-52AC-4A9C-9DF6-285442F6EF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1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Tiles--visualizations</a:t>
            </a:r>
          </a:p>
          <a:p>
            <a:r>
              <a:rPr lang="en-US" baseline="0" dirty="0"/>
              <a:t>Datasets – can be reused across multiple dashboards and reports</a:t>
            </a:r>
          </a:p>
          <a:p>
            <a:r>
              <a:rPr lang="en-US" baseline="0" dirty="0"/>
              <a:t>Reports – where you build your visualizations –can do it here, but limited. Don’t do it here.</a:t>
            </a:r>
          </a:p>
          <a:p>
            <a:r>
              <a:rPr lang="en-US" baseline="0" dirty="0"/>
              <a:t>Dashboards –</a:t>
            </a:r>
            <a:r>
              <a:rPr lang="en-US" dirty="0"/>
              <a:t> like a mobile app. Stream all reports vertically. How you share outside org. </a:t>
            </a:r>
            <a:endParaRPr lang="en-US" baseline="0" dirty="0"/>
          </a:p>
          <a:p>
            <a:r>
              <a:rPr lang="en-US" baseline="0" dirty="0"/>
              <a:t>Get Data – go connect to native sources or your own</a:t>
            </a:r>
          </a:p>
          <a:p>
            <a:r>
              <a:rPr lang="en-US" dirty="0"/>
              <a:t>Workspace chevron—</a:t>
            </a:r>
          </a:p>
          <a:p>
            <a:r>
              <a:rPr lang="en-US" dirty="0"/>
              <a:t>Get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E4353-44BF-4858-ABBE-98A0E0A676D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35434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6A3E7-7B0A-43E6-AF50-B970C3A8BCF7}" type="slidenum">
              <a: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2504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6A3E7-7B0A-43E6-AF50-B970C3A8BCF7}" type="slidenum">
              <a: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012557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6A3E7-7B0A-43E6-AF50-B970C3A8BCF7}" type="slidenum">
              <a: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1071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6A3E7-7B0A-43E6-AF50-B970C3A8BCF7}" type="slidenum">
              <a: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876305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9A17-52AC-4A9C-9DF6-285442F6EFD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648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9A17-52AC-4A9C-9DF6-285442F6EFD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24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9A17-52AC-4A9C-9DF6-285442F6EFD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809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9A17-52AC-4A9C-9DF6-285442F6EFD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419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9A17-52AC-4A9C-9DF6-285442F6EFD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9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Nobody can be an expert. That’s never been more true than it is today with this technology.</a:t>
            </a:r>
            <a:r>
              <a:rPr lang="en-US" baseline="0" dirty="0"/>
              <a:t> So just go for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9A17-52AC-4A9C-9DF6-285442F6EF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2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Premise for this slide from original deck here:  From </a:t>
            </a:r>
            <a:r>
              <a:rPr lang="en-US" dirty="0" err="1"/>
              <a:t>Slideshare</a:t>
            </a:r>
            <a:r>
              <a:rPr lang="en-US" dirty="0"/>
              <a:t>, </a:t>
            </a:r>
            <a:r>
              <a:rPr lang="en-US" dirty="0" err="1"/>
              <a:t>Teo</a:t>
            </a:r>
            <a:r>
              <a:rPr lang="en-US" dirty="0"/>
              <a:t> </a:t>
            </a:r>
            <a:r>
              <a:rPr lang="en-US" dirty="0" err="1"/>
              <a:t>Lachev</a:t>
            </a:r>
            <a:r>
              <a:rPr lang="en-US" dirty="0"/>
              <a:t> and Brian Jackson (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http://bit.ly/2lgLvGP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9A17-52AC-4A9C-9DF6-285442F6EF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34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Slideshare</a:t>
            </a:r>
            <a:r>
              <a:rPr lang="en-US" dirty="0"/>
              <a:t>, </a:t>
            </a:r>
            <a:r>
              <a:rPr lang="en-US" dirty="0" err="1"/>
              <a:t>Teo</a:t>
            </a:r>
            <a:r>
              <a:rPr lang="en-US" dirty="0"/>
              <a:t> </a:t>
            </a:r>
            <a:r>
              <a:rPr lang="en-US" dirty="0" err="1"/>
              <a:t>Lachev</a:t>
            </a:r>
            <a:r>
              <a:rPr lang="en-US" dirty="0"/>
              <a:t> and Brian Jackson (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http://bit.ly/2lgLvGP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9A17-52AC-4A9C-9DF6-285442F6EF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6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Slideshare</a:t>
            </a:r>
            <a:r>
              <a:rPr lang="en-US" dirty="0"/>
              <a:t>, </a:t>
            </a:r>
            <a:r>
              <a:rPr lang="en-US" dirty="0" err="1"/>
              <a:t>Teo</a:t>
            </a:r>
            <a:r>
              <a:rPr lang="en-US" dirty="0"/>
              <a:t> </a:t>
            </a:r>
            <a:r>
              <a:rPr lang="en-US" dirty="0" err="1"/>
              <a:t>Lachev</a:t>
            </a:r>
            <a:r>
              <a:rPr lang="en-US" dirty="0"/>
              <a:t> and Brian Jackson (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http://bit.ly/2lgLvGP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9A17-52AC-4A9C-9DF6-285442F6EF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5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Slideshare</a:t>
            </a:r>
            <a:r>
              <a:rPr lang="en-US" dirty="0"/>
              <a:t>, </a:t>
            </a:r>
            <a:r>
              <a:rPr lang="en-US" dirty="0" err="1"/>
              <a:t>Teo</a:t>
            </a:r>
            <a:r>
              <a:rPr lang="en-US" dirty="0"/>
              <a:t> </a:t>
            </a:r>
            <a:r>
              <a:rPr lang="en-US" dirty="0" err="1"/>
              <a:t>Lachev</a:t>
            </a:r>
            <a:r>
              <a:rPr lang="en-US" dirty="0"/>
              <a:t> and Brian Jackson (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http://bit.ly/2lgLvGP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9A17-52AC-4A9C-9DF6-285442F6EF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17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Slideshare</a:t>
            </a:r>
            <a:r>
              <a:rPr lang="en-US" dirty="0"/>
              <a:t>, </a:t>
            </a:r>
            <a:r>
              <a:rPr lang="en-US" dirty="0" err="1"/>
              <a:t>Teo</a:t>
            </a:r>
            <a:r>
              <a:rPr lang="en-US" dirty="0"/>
              <a:t> </a:t>
            </a:r>
            <a:r>
              <a:rPr lang="en-US" dirty="0" err="1"/>
              <a:t>Lachev</a:t>
            </a:r>
            <a:r>
              <a:rPr lang="en-US" dirty="0"/>
              <a:t> and Brian Jackson (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http://bit.ly/2lgLvGP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9A17-52AC-4A9C-9DF6-285442F6EF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2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Slideshare</a:t>
            </a:r>
            <a:r>
              <a:rPr lang="en-US" dirty="0"/>
              <a:t>, </a:t>
            </a:r>
            <a:r>
              <a:rPr lang="en-US" dirty="0" err="1"/>
              <a:t>Teo</a:t>
            </a:r>
            <a:r>
              <a:rPr lang="en-US" dirty="0"/>
              <a:t> </a:t>
            </a:r>
            <a:r>
              <a:rPr lang="en-US" dirty="0" err="1"/>
              <a:t>Lachev</a:t>
            </a:r>
            <a:r>
              <a:rPr lang="en-US" dirty="0"/>
              <a:t> and Brian Jackson (</a:t>
            </a:r>
            <a:r>
              <a:rPr lang="en-US" dirty="0">
                <a:solidFill>
                  <a:srgbClr val="0070C0"/>
                </a:solidFill>
                <a:hlinkClick r:id="rId3"/>
              </a:rPr>
              <a:t>http://bit.ly/2lgLvGP</a:t>
            </a:r>
            <a:r>
              <a:rPr lang="en-US" dirty="0"/>
              <a:t>):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E9A17-52AC-4A9C-9DF6-285442F6EF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2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685" y="6248401"/>
            <a:ext cx="2684256" cy="500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575841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28772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8159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5C266-14C2-45DB-BF1E-55F4FE14172A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EFCC1-513D-4214-AEE1-44428156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3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>
                <a:latin typeface="+mj-lt"/>
                <a:cs typeface="Gotham Black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497" y="6285766"/>
            <a:ext cx="551167" cy="331932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04460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9596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 rot="16200000">
            <a:off x="504090" y="768356"/>
            <a:ext cx="383327" cy="67507"/>
            <a:chOff x="2013527" y="1616364"/>
            <a:chExt cx="576928" cy="101600"/>
          </a:xfrm>
        </p:grpSpPr>
        <p:sp>
          <p:nvSpPr>
            <p:cNvPr id="6" name="Oval 5"/>
            <p:cNvSpPr/>
            <p:nvPr userDrawn="1"/>
          </p:nvSpPr>
          <p:spPr>
            <a:xfrm>
              <a:off x="2013527" y="1616364"/>
              <a:ext cx="101600" cy="101600"/>
            </a:xfrm>
            <a:prstGeom prst="ellipse">
              <a:avLst/>
            </a:prstGeom>
            <a:solidFill>
              <a:srgbClr val="F6AC1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 userDrawn="1"/>
          </p:nvSpPr>
          <p:spPr>
            <a:xfrm>
              <a:off x="2132359" y="1616364"/>
              <a:ext cx="101600" cy="101600"/>
            </a:xfrm>
            <a:prstGeom prst="ellipse">
              <a:avLst/>
            </a:prstGeom>
            <a:solidFill>
              <a:srgbClr val="F6AC1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61" name="Oval 60"/>
            <p:cNvSpPr/>
            <p:nvPr userDrawn="1"/>
          </p:nvSpPr>
          <p:spPr>
            <a:xfrm>
              <a:off x="2251191" y="1616364"/>
              <a:ext cx="101600" cy="101600"/>
            </a:xfrm>
            <a:prstGeom prst="ellipse">
              <a:avLst/>
            </a:prstGeom>
            <a:solidFill>
              <a:srgbClr val="F6AC1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62" name="Oval 61"/>
            <p:cNvSpPr/>
            <p:nvPr userDrawn="1"/>
          </p:nvSpPr>
          <p:spPr>
            <a:xfrm>
              <a:off x="2370023" y="1616364"/>
              <a:ext cx="101600" cy="101600"/>
            </a:xfrm>
            <a:prstGeom prst="ellipse">
              <a:avLst/>
            </a:prstGeom>
            <a:solidFill>
              <a:srgbClr val="F6AC1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  <p:sp>
          <p:nvSpPr>
            <p:cNvPr id="63" name="Oval 62"/>
            <p:cNvSpPr/>
            <p:nvPr userDrawn="1"/>
          </p:nvSpPr>
          <p:spPr>
            <a:xfrm>
              <a:off x="2488855" y="1616364"/>
              <a:ext cx="101600" cy="101600"/>
            </a:xfrm>
            <a:prstGeom prst="ellipse">
              <a:avLst/>
            </a:prstGeom>
            <a:solidFill>
              <a:srgbClr val="F6AC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solidFill>
                  <a:prstClr val="white"/>
                </a:solidFill>
              </a:endParaRPr>
            </a:p>
          </p:txBody>
        </p:sp>
      </p:grpSp>
      <p:sp>
        <p:nvSpPr>
          <p:cNvPr id="90" name="Rectangle 89"/>
          <p:cNvSpPr/>
          <p:nvPr userDrawn="1"/>
        </p:nvSpPr>
        <p:spPr>
          <a:xfrm>
            <a:off x="3102781" y="6383341"/>
            <a:ext cx="6096000" cy="2192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sz="825" dirty="0">
                <a:solidFill>
                  <a:srgbClr val="F6AC19"/>
                </a:solidFill>
              </a:rPr>
              <a:t>www.</a:t>
            </a:r>
            <a:r>
              <a:rPr lang="en-US" sz="825" dirty="0" err="1">
                <a:solidFill>
                  <a:srgbClr val="F6AC19"/>
                </a:solidFill>
              </a:rPr>
              <a:t>InnovativeArchitects</a:t>
            </a:r>
            <a:r>
              <a:rPr lang="id-ID" sz="825" dirty="0">
                <a:solidFill>
                  <a:srgbClr val="F6AC19"/>
                </a:solidFill>
              </a:rPr>
              <a:t>.com</a:t>
            </a:r>
            <a:endParaRPr lang="id-ID" sz="788" dirty="0">
              <a:solidFill>
                <a:srgbClr val="F6AC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90" grpId="2"/>
      <p:bldP spid="90" grpId="3"/>
      <p:bldP spid="90" grpId="4"/>
      <p:bldP spid="90" grpId="5"/>
      <p:bldP spid="90" grpId="6"/>
      <p:bldP spid="90" grpId="7"/>
      <p:bldP spid="90" grpId="8"/>
      <p:bldP spid="90" grpId="9"/>
      <p:bldP spid="90" grpId="10"/>
      <p:bldP spid="90" grpId="11"/>
      <p:bldP spid="90" grpId="12"/>
      <p:bldP spid="90" grpId="13"/>
    </p:bld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2235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7430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90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3855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6769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6836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3961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5696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E8CAF-C796-4DD7-94D7-FA0C4ED66C95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9EBB3-C12C-4547-A1CE-43D916D5CB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9904" y="58020"/>
            <a:ext cx="809841" cy="5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0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.smith@innovativearchitect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jenunderwood.com/2015/09/11/self-service-bi-fantasy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867" y="801970"/>
            <a:ext cx="9144000" cy="1148316"/>
          </a:xfrm>
        </p:spPr>
        <p:txBody>
          <a:bodyPr>
            <a:normAutofit/>
          </a:bodyPr>
          <a:lstStyle/>
          <a:p>
            <a:r>
              <a:rPr lang="en-US" sz="5400" dirty="0"/>
              <a:t>Power BI in the Wild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6679" y="5342300"/>
            <a:ext cx="3457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BI at Innovative Architects</a:t>
            </a:r>
          </a:p>
          <a:p>
            <a:r>
              <a:rPr lang="en-US" dirty="0"/>
              <a:t>Julie Smith</a:t>
            </a:r>
          </a:p>
          <a:p>
            <a:r>
              <a:rPr lang="en-US" dirty="0"/>
              <a:t>March 18, 2017</a:t>
            </a:r>
          </a:p>
        </p:txBody>
      </p:sp>
      <p:pic>
        <p:nvPicPr>
          <p:cNvPr id="2050" name="Picture 2" descr="Image result for the wilder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67" y="2046093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 rot="874082">
            <a:off x="9172113" y="223307"/>
            <a:ext cx="3118068" cy="1219705"/>
          </a:xfrm>
          <a:prstGeom prst="irregularSeal1">
            <a:avLst/>
          </a:prstGeom>
          <a:solidFill>
            <a:srgbClr val="F6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Power!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PBI is a Bundle of Services, Apps and Tools: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838200" y="1590261"/>
            <a:ext cx="10515600" cy="45867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</a:rPr>
              <a:t>Power BI Service </a:t>
            </a:r>
            <a:r>
              <a:rPr lang="en-US" sz="2400" dirty="0">
                <a:latin typeface="+mj-lt"/>
              </a:rPr>
              <a:t>(powerbi.com, SaaS)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</a:rPr>
              <a:t>Power BI Desktop </a:t>
            </a:r>
            <a:r>
              <a:rPr lang="en-US" sz="2400" dirty="0">
                <a:latin typeface="+mj-lt"/>
              </a:rPr>
              <a:t>– free Windows app for self-service data analytics – All the Powers That Excel, for free with a bumble bee coating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</a:rPr>
              <a:t>Power BI Mobile </a:t>
            </a:r>
            <a:r>
              <a:rPr lang="en-US" sz="2400" dirty="0">
                <a:latin typeface="+mj-lt"/>
              </a:rPr>
              <a:t>– apps for iOS, Android, and Windows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</a:rPr>
              <a:t>Power BI Custom Visualizations – </a:t>
            </a:r>
            <a:r>
              <a:rPr lang="en-US" sz="2400" dirty="0">
                <a:latin typeface="+mj-lt"/>
              </a:rPr>
              <a:t>Open source, based on D3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</a:rPr>
              <a:t>Power BI Embedded </a:t>
            </a:r>
            <a:r>
              <a:rPr lang="en-US" sz="2400" dirty="0">
                <a:latin typeface="+mj-lt"/>
              </a:rPr>
              <a:t>– an Azure service for integrating Power BI reports in custom apps (uses Azure and </a:t>
            </a:r>
            <a:r>
              <a:rPr lang="en-US" sz="2400" dirty="0" err="1">
                <a:latin typeface="+mj-lt"/>
              </a:rPr>
              <a:t>iframes</a:t>
            </a:r>
            <a:r>
              <a:rPr lang="en-US" sz="2400" dirty="0">
                <a:latin typeface="+mj-lt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+mj-lt"/>
              </a:rPr>
              <a:t>Power BI in SSRS 2016 Preview—</a:t>
            </a:r>
            <a:r>
              <a:rPr lang="en-US" sz="2400" dirty="0">
                <a:latin typeface="+mj-lt"/>
              </a:rPr>
              <a:t>On Premises version.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8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 rot="874082">
            <a:off x="9172113" y="223307"/>
            <a:ext cx="3118068" cy="1219705"/>
          </a:xfrm>
          <a:prstGeom prst="irregularSeal1">
            <a:avLst/>
          </a:prstGeom>
          <a:solidFill>
            <a:srgbClr val="F6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Power!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Started</a:t>
            </a:r>
            <a:endParaRPr lang="en-US" sz="32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838200" y="1258958"/>
            <a:ext cx="4743893" cy="3274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sz="2400" dirty="0"/>
              <a:t>PowerBI.com</a:t>
            </a:r>
          </a:p>
          <a:p>
            <a:r>
              <a:rPr lang="en-US" sz="2400" dirty="0"/>
              <a:t>Click Sign In</a:t>
            </a:r>
          </a:p>
          <a:p>
            <a:r>
              <a:rPr lang="en-US" sz="2400" dirty="0"/>
              <a:t>Sign up.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093" y="1352581"/>
            <a:ext cx="4937222" cy="30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8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 rot="874082">
            <a:off x="9172113" y="223307"/>
            <a:ext cx="3118068" cy="1219705"/>
          </a:xfrm>
          <a:prstGeom prst="irregularSeal1">
            <a:avLst/>
          </a:prstGeom>
          <a:solidFill>
            <a:srgbClr val="F6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Power!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It Just That Easy???</a:t>
            </a:r>
            <a:endParaRPr lang="en-US" sz="32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838200" y="1258958"/>
            <a:ext cx="4743893" cy="3274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2400" dirty="0"/>
              <a:t>Pretty enmeshed with O365</a:t>
            </a:r>
          </a:p>
          <a:p>
            <a:pPr marL="0" indent="0">
              <a:buNone/>
            </a:pPr>
            <a:r>
              <a:rPr lang="en-US" sz="2400" dirty="0"/>
              <a:t>Hard to do much of anything without Pro Licenses.</a:t>
            </a:r>
          </a:p>
        </p:txBody>
      </p:sp>
      <p:pic>
        <p:nvPicPr>
          <p:cNvPr id="1026" name="Picture 2" descr="Image result for infomercial &quot;just that easy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450" y="181554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5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2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 rot="874082">
            <a:off x="9172113" y="223307"/>
            <a:ext cx="3118068" cy="1219705"/>
          </a:xfrm>
          <a:prstGeom prst="irregularSeal1">
            <a:avLst/>
          </a:prstGeom>
          <a:solidFill>
            <a:srgbClr val="F6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Power!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Pricing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619" y="1484571"/>
            <a:ext cx="6880892" cy="4650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8766" y="3095897"/>
            <a:ext cx="2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Volume discounts available</a:t>
            </a:r>
          </a:p>
        </p:txBody>
      </p:sp>
    </p:spTree>
    <p:extLst>
      <p:ext uri="{BB962C8B-B14F-4D97-AF65-F5344CB8AC3E}">
        <p14:creationId xmlns:p14="http://schemas.microsoft.com/office/powerpoint/2010/main" val="275063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 rot="874082">
            <a:off x="9172113" y="223307"/>
            <a:ext cx="3118068" cy="1219705"/>
          </a:xfrm>
          <a:prstGeom prst="irregularSeal1">
            <a:avLst/>
          </a:prstGeom>
          <a:solidFill>
            <a:srgbClr val="F6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Power!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Started—Pricing of Embedded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558902" y="55087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https://azure.microsoft.com/en-us/pricing/details/power-bi-embedded/#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2838450"/>
            <a:ext cx="108108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16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 rot="874082">
            <a:off x="9172113" y="223307"/>
            <a:ext cx="3118068" cy="1219705"/>
          </a:xfrm>
          <a:prstGeom prst="irregularSeal1">
            <a:avLst/>
          </a:prstGeom>
          <a:solidFill>
            <a:srgbClr val="F6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Power!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5611"/>
          </a:xfrm>
        </p:spPr>
        <p:txBody>
          <a:bodyPr>
            <a:normAutofit fontScale="90000"/>
          </a:bodyPr>
          <a:lstStyle/>
          <a:p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</a:t>
            </a: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Started—Pricing of PBI in SSRS 2016</a:t>
            </a:r>
            <a:b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Announced……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33" y="2563506"/>
            <a:ext cx="8953500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883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Service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68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0319" y="275612"/>
            <a:ext cx="4286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</a:rPr>
              <a:t>Retail Analysis Sample</a:t>
            </a:r>
            <a:endParaRPr kumimoji="0" lang="id-ID" sz="3600" b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43" y="1117219"/>
            <a:ext cx="10056950" cy="500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9526" y="122306"/>
            <a:ext cx="694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</a:rPr>
              <a:t>Important Parts—The Service</a:t>
            </a:r>
            <a:endParaRPr kumimoji="0" lang="id-ID" b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4" y="679269"/>
            <a:ext cx="11706973" cy="582603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5400000">
            <a:off x="9856793" y="1778617"/>
            <a:ext cx="791160" cy="1206937"/>
          </a:xfrm>
          <a:prstGeom prst="downArrow">
            <a:avLst/>
          </a:prstGeom>
          <a:solidFill>
            <a:srgbClr val="F6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Tiles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Down Arrow 4"/>
          <p:cNvSpPr/>
          <p:nvPr/>
        </p:nvSpPr>
        <p:spPr>
          <a:xfrm rot="5400000">
            <a:off x="3849107" y="909853"/>
            <a:ext cx="725139" cy="1061495"/>
          </a:xfrm>
          <a:prstGeom prst="downArrow">
            <a:avLst/>
          </a:prstGeom>
          <a:solidFill>
            <a:srgbClr val="F6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Q&amp;A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Down Arrow 4"/>
          <p:cNvSpPr/>
          <p:nvPr/>
        </p:nvSpPr>
        <p:spPr>
          <a:xfrm rot="5400000">
            <a:off x="4664667" y="603940"/>
            <a:ext cx="791160" cy="1206937"/>
          </a:xfrm>
          <a:prstGeom prst="downArrow">
            <a:avLst/>
          </a:prstGeom>
          <a:solidFill>
            <a:srgbClr val="F6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Share </a:t>
            </a:r>
            <a:r>
              <a:rPr lang="en-US" sz="1600" kern="0" dirty="0" err="1">
                <a:solidFill>
                  <a:sysClr val="windowText" lastClr="000000"/>
                </a:solidFill>
              </a:rPr>
              <a:t>DshBd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Down Arrow 4"/>
          <p:cNvSpPr/>
          <p:nvPr/>
        </p:nvSpPr>
        <p:spPr>
          <a:xfrm rot="5400000">
            <a:off x="1377123" y="1220475"/>
            <a:ext cx="722153" cy="1165390"/>
          </a:xfrm>
          <a:prstGeom prst="downArrow">
            <a:avLst/>
          </a:prstGeom>
          <a:solidFill>
            <a:srgbClr val="F6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DshBd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Down Arrow 4"/>
          <p:cNvSpPr/>
          <p:nvPr/>
        </p:nvSpPr>
        <p:spPr>
          <a:xfrm rot="5400000">
            <a:off x="1010113" y="2246918"/>
            <a:ext cx="725139" cy="1061495"/>
          </a:xfrm>
          <a:prstGeom prst="downArrow">
            <a:avLst/>
          </a:prstGeom>
          <a:solidFill>
            <a:srgbClr val="F6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Reports</a:t>
            </a:r>
          </a:p>
        </p:txBody>
      </p:sp>
      <p:sp>
        <p:nvSpPr>
          <p:cNvPr id="17" name="Down Arrow 4"/>
          <p:cNvSpPr/>
          <p:nvPr/>
        </p:nvSpPr>
        <p:spPr>
          <a:xfrm rot="5400000">
            <a:off x="1318386" y="3050496"/>
            <a:ext cx="725139" cy="1279879"/>
          </a:xfrm>
          <a:prstGeom prst="downArrow">
            <a:avLst/>
          </a:prstGeom>
          <a:solidFill>
            <a:srgbClr val="F6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Datasets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98719" y="1090798"/>
            <a:ext cx="313569" cy="2574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02033" y="5893575"/>
            <a:ext cx="313569" cy="2574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9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Julie Smith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JulieChix</a:t>
            </a:r>
            <a:endParaRPr lang="en-US" dirty="0"/>
          </a:p>
          <a:p>
            <a:r>
              <a:rPr lang="en-US" dirty="0"/>
              <a:t>Datachix.com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Julie.smith@innovativearchitects.com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500B-1BCB-452B-802D-F943D569753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940253"/>
            <a:ext cx="22669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9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Administrative Elements of Service</a:t>
            </a:r>
            <a:endParaRPr lang="en-US" dirty="0">
              <a:latin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Gateways (Which are necessary for refreshing data)</a:t>
            </a:r>
          </a:p>
          <a:p>
            <a:r>
              <a:rPr lang="en-US" dirty="0"/>
              <a:t>Setting up data refreshes</a:t>
            </a:r>
          </a:p>
          <a:p>
            <a:r>
              <a:rPr lang="en-US" dirty="0"/>
              <a:t>Implementing Role Level Security (Mapping roles to users and groups)</a:t>
            </a:r>
          </a:p>
          <a:p>
            <a:r>
              <a:rPr lang="en-US" dirty="0"/>
              <a:t>Workgroups (security groups)</a:t>
            </a:r>
          </a:p>
          <a:p>
            <a:r>
              <a:rPr lang="en-US" dirty="0"/>
              <a:t>Content packs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04888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011" y="1200329"/>
            <a:ext cx="9229725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55011" y="209005"/>
            <a:ext cx="8266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Important Parts—The Service–</a:t>
            </a:r>
            <a:r>
              <a:rPr lang="en-US" sz="3600" kern="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Gateways</a:t>
            </a:r>
            <a:endParaRPr kumimoji="0" lang="id-ID" sz="3600" b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29122">
            <a:off x="4218577" y="4962604"/>
            <a:ext cx="380071" cy="3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Desktop</a:t>
            </a:r>
          </a:p>
        </p:txBody>
      </p:sp>
    </p:spTree>
    <p:extLst>
      <p:ext uri="{BB962C8B-B14F-4D97-AF65-F5344CB8AC3E}">
        <p14:creationId xmlns:p14="http://schemas.microsoft.com/office/powerpoint/2010/main" val="1311776243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BI Desktop</a:t>
            </a:r>
            <a:endParaRPr lang="id-ID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838200" y="1258958"/>
            <a:ext cx="4743893" cy="327482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Free tool</a:t>
            </a:r>
          </a:p>
          <a:p>
            <a:pPr marL="342900" indent="-342900"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Author reports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Model &amp; shape data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DAX support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Publish to Power BI Service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52" y="3791109"/>
            <a:ext cx="5601838" cy="2737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620" y="642962"/>
            <a:ext cx="5550636" cy="274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332" y="2736279"/>
            <a:ext cx="3245760" cy="351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79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BI Desktop --Aliases</a:t>
            </a:r>
            <a:endParaRPr lang="id-ID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838200" y="1258958"/>
            <a:ext cx="4743893" cy="327482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en-US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Pivot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View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Query </a:t>
            </a:r>
          </a:p>
          <a:p>
            <a:pPr marL="0" indent="0">
              <a:buNone/>
            </a:pPr>
            <a:endParaRPr lang="en-US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582094" y="2206659"/>
            <a:ext cx="4256568" cy="3343536"/>
            <a:chOff x="5582094" y="2206659"/>
            <a:chExt cx="4256568" cy="3343536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3272253726"/>
                </p:ext>
              </p:extLst>
            </p:nvPr>
          </p:nvGraphicFramePr>
          <p:xfrm>
            <a:off x="5582094" y="2391325"/>
            <a:ext cx="4097080" cy="31588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5667153" y="2206659"/>
              <a:ext cx="4171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And BTW, you’re not crazy about this: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4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BI Desktop –Power Query</a:t>
            </a:r>
            <a:endParaRPr lang="id-ID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43" y="1751250"/>
            <a:ext cx="9614678" cy="4692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62716" y="2083981"/>
            <a:ext cx="2009554" cy="701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/>
          <p:cNvSpPr/>
          <p:nvPr/>
        </p:nvSpPr>
        <p:spPr>
          <a:xfrm>
            <a:off x="3264195" y="1982972"/>
            <a:ext cx="212652" cy="202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83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BI Desktop –Power Pivot</a:t>
            </a:r>
            <a:endParaRPr lang="id-ID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6564"/>
          <a:stretch/>
        </p:blipFill>
        <p:spPr>
          <a:xfrm>
            <a:off x="838200" y="1258958"/>
            <a:ext cx="6496050" cy="3600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423" y="2399414"/>
            <a:ext cx="6543086" cy="4224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Down 7"/>
          <p:cNvSpPr/>
          <p:nvPr/>
        </p:nvSpPr>
        <p:spPr>
          <a:xfrm rot="16408086">
            <a:off x="625548" y="3059018"/>
            <a:ext cx="212652" cy="202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/>
          <p:cNvSpPr/>
          <p:nvPr/>
        </p:nvSpPr>
        <p:spPr>
          <a:xfrm rot="4252560">
            <a:off x="5509437" y="3817477"/>
            <a:ext cx="212652" cy="202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/>
          <p:cNvSpPr/>
          <p:nvPr/>
        </p:nvSpPr>
        <p:spPr>
          <a:xfrm rot="7404076">
            <a:off x="2915093" y="1583806"/>
            <a:ext cx="212652" cy="202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/>
          <p:cNvSpPr/>
          <p:nvPr/>
        </p:nvSpPr>
        <p:spPr>
          <a:xfrm rot="6256530">
            <a:off x="6597502" y="2557303"/>
            <a:ext cx="212652" cy="202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26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BI Desktop –Power View</a:t>
            </a:r>
            <a:endParaRPr lang="id-ID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324" y="1977848"/>
            <a:ext cx="9301351" cy="3933855"/>
          </a:xfrm>
          <a:prstGeom prst="rect">
            <a:avLst/>
          </a:prstGeom>
        </p:spPr>
      </p:pic>
      <p:sp>
        <p:nvSpPr>
          <p:cNvPr id="6" name="Arrow: Down 5"/>
          <p:cNvSpPr/>
          <p:nvPr/>
        </p:nvSpPr>
        <p:spPr>
          <a:xfrm rot="16408086">
            <a:off x="1104013" y="2102086"/>
            <a:ext cx="212652" cy="202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65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VertiPaq—It’s all the same thing!</a:t>
            </a:r>
            <a:endParaRPr lang="id-ID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744776" y="2651822"/>
            <a:ext cx="2555360" cy="144171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defRPr/>
            </a:pPr>
            <a:endParaRPr lang="en-US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 Pivot 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1026" name="Picture 2" descr="http://tavislovell.com/wp-content/uploads/2012/08/clip_image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10644" r="56510" b="13074"/>
          <a:stretch/>
        </p:blipFill>
        <p:spPr bwMode="auto">
          <a:xfrm>
            <a:off x="8031124" y="4002158"/>
            <a:ext cx="2339163" cy="170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3"/>
          <p:cNvSpPr txBox="1">
            <a:spLocks/>
          </p:cNvSpPr>
          <p:nvPr/>
        </p:nvSpPr>
        <p:spPr>
          <a:xfrm>
            <a:off x="8031124" y="2651822"/>
            <a:ext cx="2925726" cy="1930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defRPr/>
            </a:pPr>
            <a:endParaRPr lang="en-US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SSAS Tabular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46" y="3981222"/>
            <a:ext cx="1721145" cy="172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owerb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7" y="4029499"/>
            <a:ext cx="2256451" cy="16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3"/>
          <p:cNvSpPr txBox="1">
            <a:spLocks/>
          </p:cNvSpPr>
          <p:nvPr/>
        </p:nvSpPr>
        <p:spPr>
          <a:xfrm>
            <a:off x="783352" y="2651822"/>
            <a:ext cx="2555360" cy="144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defRPr/>
            </a:pPr>
            <a:endParaRPr lang="en-US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PowerBI</a:t>
            </a:r>
            <a:endParaRPr lang="en-US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3455" y="4380614"/>
            <a:ext cx="808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9304" y="4384511"/>
            <a:ext cx="808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352" y="1698171"/>
            <a:ext cx="512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Soheil</a:t>
            </a:r>
            <a:r>
              <a:rPr lang="en-US" dirty="0"/>
              <a:t> </a:t>
            </a:r>
            <a:r>
              <a:rPr lang="en-US" dirty="0" err="1"/>
              <a:t>Bakshi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82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005" y="454949"/>
            <a:ext cx="90925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Features available in Power BI Desktop</a:t>
            </a:r>
            <a:endParaRPr kumimoji="0" lang="id-ID" sz="4400" b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Hierarchies</a:t>
            </a:r>
          </a:p>
          <a:p>
            <a:r>
              <a:rPr lang="en-US" dirty="0"/>
              <a:t>Joins</a:t>
            </a:r>
          </a:p>
          <a:p>
            <a:r>
              <a:rPr lang="en-US" dirty="0"/>
              <a:t>Measures (</a:t>
            </a:r>
            <a:r>
              <a:rPr lang="en-US" dirty="0" err="1"/>
              <a:t>Dax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Agenda: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over parts of Power 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 Demo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 &amp; 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500B-1BCB-452B-802D-F943D569753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on Visualizations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27291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the Goal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7311"/>
            <a:ext cx="10310812" cy="48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3781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2" y="85725"/>
            <a:ext cx="10507133" cy="879475"/>
          </a:xfrm>
        </p:spPr>
        <p:txBody>
          <a:bodyPr/>
          <a:lstStyle/>
          <a:p>
            <a:r>
              <a:rPr lang="en-US" dirty="0"/>
              <a:t>Easy to Understand Data</a:t>
            </a:r>
          </a:p>
        </p:txBody>
      </p:sp>
      <p:pic>
        <p:nvPicPr>
          <p:cNvPr id="2050" name="Picture 2" descr="Image result for part of pie that is eaten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51" y="1142999"/>
            <a:ext cx="5129349" cy="512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8146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 to Understand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chart Types to use:</a:t>
            </a:r>
          </a:p>
          <a:p>
            <a:pPr fontAlgn="ctr"/>
            <a:r>
              <a:rPr lang="en-US" dirty="0"/>
              <a:t>Bar or column (not stacked. That goes to area)</a:t>
            </a:r>
          </a:p>
          <a:p>
            <a:pPr fontAlgn="ctr"/>
            <a:r>
              <a:rPr lang="en-US" dirty="0"/>
              <a:t>Line charts</a:t>
            </a:r>
          </a:p>
          <a:p>
            <a:pPr fontAlgn="ctr"/>
            <a:r>
              <a:rPr lang="en-US" dirty="0"/>
              <a:t>Scatter charts</a:t>
            </a:r>
          </a:p>
          <a:p>
            <a:pPr fontAlgn="ctr"/>
            <a:r>
              <a:rPr lang="en-US" dirty="0"/>
              <a:t>Tables</a:t>
            </a:r>
          </a:p>
          <a:p>
            <a:pPr fontAlgn="ctr"/>
            <a:endParaRPr lang="en-US" dirty="0"/>
          </a:p>
          <a:p>
            <a:pPr marL="0" indent="0" fontAlgn="ctr">
              <a:buNone/>
            </a:pPr>
            <a:r>
              <a:rPr lang="en-US" dirty="0"/>
              <a:t>Avoid Pie Charts and Pie Chart Variations (although many people love them and if your client does, I’m ok using them)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85151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and Column Charts</a:t>
            </a:r>
          </a:p>
        </p:txBody>
      </p:sp>
      <p:pic>
        <p:nvPicPr>
          <p:cNvPr id="3078" name="Picture 6" descr="Image result for bar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02" y="1690688"/>
            <a:ext cx="7084151" cy="46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804504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Charts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17" y="1567543"/>
            <a:ext cx="76771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86611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Chart</a:t>
            </a: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77" y="1815737"/>
            <a:ext cx="7219224" cy="43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201381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pic>
        <p:nvPicPr>
          <p:cNvPr id="7170" name="Picture 2" descr="Image result for table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84" y="2105025"/>
            <a:ext cx="6499180" cy="341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685893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Perceptions--No</a:t>
            </a:r>
          </a:p>
        </p:txBody>
      </p:sp>
      <p:pic>
        <p:nvPicPr>
          <p:cNvPr id="6146" name="Picture 2" descr="Image result for stacked colum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4589"/>
            <a:ext cx="4963478" cy="404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pie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06" y="1884589"/>
            <a:ext cx="4105819" cy="411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4807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and Security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74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49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Being aware of Power BI</a:t>
            </a:r>
          </a:p>
          <a:p>
            <a:pPr lvl="0"/>
            <a:r>
              <a:rPr lang="en-US" dirty="0"/>
              <a:t>Overview of Power BI Capabilities</a:t>
            </a:r>
          </a:p>
          <a:p>
            <a:r>
              <a:rPr lang="en-US" b="1" dirty="0"/>
              <a:t>All info is as of March 13, 2017 and subject to rapid change.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500B-1BCB-452B-802D-F943D569753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65112"/>
            <a:ext cx="62738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and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6888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Power BI users </a:t>
            </a:r>
            <a:r>
              <a:rPr lang="en-US" i="1" u="sng" dirty="0"/>
              <a:t>inside or outside </a:t>
            </a:r>
            <a:r>
              <a:rPr lang="en-US" dirty="0"/>
              <a:t>of your organization:</a:t>
            </a:r>
          </a:p>
          <a:p>
            <a:r>
              <a:rPr lang="en-US" dirty="0"/>
              <a:t>You can share a dashboard, not the reports or datasets directly</a:t>
            </a:r>
          </a:p>
          <a:p>
            <a:pPr marL="457200" lvl="1" indent="0">
              <a:buNone/>
            </a:pPr>
            <a:r>
              <a:rPr lang="en-US" dirty="0"/>
              <a:t>**our experience has been this is buggy sharing externally.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All Pro content contextual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56394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18" y="182245"/>
            <a:ext cx="10515600" cy="1325563"/>
          </a:xfrm>
        </p:spPr>
        <p:txBody>
          <a:bodyPr/>
          <a:lstStyle/>
          <a:p>
            <a:r>
              <a:rPr lang="en-US" dirty="0"/>
              <a:t>Refresher: parts of PBI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23" y="1273973"/>
            <a:ext cx="10056950" cy="500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24301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and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Power BI Users </a:t>
            </a:r>
            <a:r>
              <a:rPr lang="en-US" i="1" u="sng" dirty="0"/>
              <a:t>Inside</a:t>
            </a:r>
            <a:r>
              <a:rPr lang="en-US" dirty="0"/>
              <a:t> your organization: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can have administrator create and manage Power BI workspaces, which are Office 365 Groups.</a:t>
            </a:r>
          </a:p>
          <a:p>
            <a:r>
              <a:rPr lang="en-US" dirty="0"/>
              <a:t>You can share content packs in order to share reports or datasets. </a:t>
            </a:r>
          </a:p>
          <a:p>
            <a:r>
              <a:rPr lang="en-US" dirty="0"/>
              <a:t>You can share Power BI via SharePoint Web parts</a:t>
            </a:r>
          </a:p>
          <a:p>
            <a:r>
              <a:rPr lang="en-US" dirty="0"/>
              <a:t>Row level security (based on AD Roles) can be utilized.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4023"/>
      </p:ext>
    </p:extLst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366" y="174557"/>
            <a:ext cx="9194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Workspaces: My Workspace vs Group Workspaces</a:t>
            </a:r>
            <a:endParaRPr kumimoji="0" lang="id-ID" sz="3000" b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574" y="848944"/>
            <a:ext cx="1628775" cy="545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01162">
            <a:off x="2049534" y="2491760"/>
            <a:ext cx="380071" cy="380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151" y="848944"/>
            <a:ext cx="1685925" cy="533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7F7F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0" dirty="0">
                <a:latin typeface="Arial" panose="020B0604020202020204" pitchFamily="34" charset="0"/>
                <a:cs typeface="Arial" panose="020B0604020202020204" pitchFamily="34" charset="0"/>
              </a:rPr>
              <a:t>Creating Workgroup</a:t>
            </a:r>
            <a:br>
              <a:rPr lang="id-ID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subTitle" idx="4294967295"/>
          </p:nvPr>
        </p:nvSpPr>
        <p:spPr>
          <a:xfrm>
            <a:off x="951971" y="1382713"/>
            <a:ext cx="9224962" cy="40195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0" indent="0">
              <a:buNone/>
            </a:pP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046" y="1690688"/>
            <a:ext cx="5514975" cy="3829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" y="1690688"/>
            <a:ext cx="2259192" cy="1506128"/>
          </a:xfrm>
          <a:prstGeom prst="rect">
            <a:avLst/>
          </a:prstGeom>
        </p:spPr>
      </p:pic>
      <p:sp>
        <p:nvSpPr>
          <p:cNvPr id="5" name="Arrow: Right 4"/>
          <p:cNvSpPr/>
          <p:nvPr/>
        </p:nvSpPr>
        <p:spPr>
          <a:xfrm>
            <a:off x="3468127" y="2831056"/>
            <a:ext cx="920993" cy="708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7F7F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0" dirty="0">
                <a:latin typeface="Arial" panose="020B0604020202020204" pitchFamily="34" charset="0"/>
                <a:cs typeface="Arial" panose="020B0604020202020204" pitchFamily="34" charset="0"/>
              </a:rPr>
              <a:t>Content Packs</a:t>
            </a:r>
            <a:br>
              <a:rPr lang="id-ID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subTitle" idx="4294967295"/>
          </p:nvPr>
        </p:nvSpPr>
        <p:spPr>
          <a:xfrm>
            <a:off x="1045029" y="1370013"/>
            <a:ext cx="8179934" cy="40195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Internal Only</a:t>
            </a:r>
          </a:p>
          <a:p>
            <a:pPr marL="0" indent="0">
              <a:buNone/>
            </a:pP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All PBI objects.</a:t>
            </a:r>
          </a:p>
          <a:p>
            <a:pPr marL="0" indent="0">
              <a:buNone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Package and share</a:t>
            </a:r>
          </a:p>
          <a:p>
            <a:pPr marL="0" indent="0">
              <a:buNone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Folks can edit.</a:t>
            </a:r>
          </a:p>
          <a:p>
            <a:pPr marL="0" indent="0">
              <a:buNone/>
            </a:pP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Notifications</a:t>
            </a:r>
          </a:p>
          <a:p>
            <a:pPr marL="0" indent="0">
              <a:buNone/>
            </a:pP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309" y="1226732"/>
            <a:ext cx="3857625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972" y="3681044"/>
            <a:ext cx="6227789" cy="29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and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Distribute to non Power BI Users</a:t>
            </a:r>
          </a:p>
          <a:p>
            <a:r>
              <a:rPr lang="en-US" dirty="0"/>
              <a:t>Use Power BI Embedded—still Azure</a:t>
            </a:r>
          </a:p>
          <a:p>
            <a:pPr lvl="1"/>
            <a:r>
              <a:rPr lang="en-US" dirty="0"/>
              <a:t>(still reliant on the report published to PBI Service for refreshing)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22329"/>
      </p:ext>
    </p:extLst>
  </p:cSld>
  <p:clrMapOvr>
    <a:masterClrMapping/>
  </p:clrMapOvr>
  <p:transition spd="med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Refreshing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Azure will refresh automatically (acts like Direct Query)</a:t>
            </a:r>
          </a:p>
          <a:p>
            <a:r>
              <a:rPr lang="en-US" dirty="0"/>
              <a:t>Gateway will allow automatic refresh as well to On Premises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**keep in mind if you use Direct Query, then you can’t “model” the data in the PBI Desktop. If you need to add a column or measure, you have to do it in the original source.</a:t>
            </a:r>
          </a:p>
        </p:txBody>
      </p:sp>
    </p:spTree>
    <p:extLst>
      <p:ext uri="{BB962C8B-B14F-4D97-AF65-F5344CB8AC3E}">
        <p14:creationId xmlns:p14="http://schemas.microsoft.com/office/powerpoint/2010/main" val="3293314413"/>
      </p:ext>
    </p:extLst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Refreshing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Refreshes in the Power BI Service.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769" y="2567525"/>
            <a:ext cx="6824033" cy="40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56952"/>
      </p:ext>
    </p:extLst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7F7F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0" dirty="0">
                <a:latin typeface="Arial" panose="020B0604020202020204" pitchFamily="34" charset="0"/>
                <a:cs typeface="Arial" panose="020B0604020202020204" pitchFamily="34" charset="0"/>
              </a:rPr>
              <a:t>Gateways</a:t>
            </a:r>
            <a:br>
              <a:rPr lang="id-ID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subTitle" idx="4294967295"/>
          </p:nvPr>
        </p:nvSpPr>
        <p:spPr>
          <a:xfrm>
            <a:off x="0" y="1690688"/>
            <a:ext cx="7378700" cy="3365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9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Originally there were 2:</a:t>
            </a:r>
          </a:p>
          <a:p>
            <a:pPr lvl="1"/>
            <a:r>
              <a:rPr lang="en-US" sz="29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Personal Gateway--scheduled</a:t>
            </a:r>
          </a:p>
          <a:p>
            <a:pPr lvl="1"/>
            <a:r>
              <a:rPr lang="en-US" sz="29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Enterprise Gateway—for Direct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0100"/>
          <a:stretch/>
        </p:blipFill>
        <p:spPr>
          <a:xfrm>
            <a:off x="6814982" y="937440"/>
            <a:ext cx="3582841" cy="4542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188" y="3620690"/>
            <a:ext cx="57604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Now just the On Premises Data Gateway</a:t>
            </a:r>
          </a:p>
        </p:txBody>
      </p:sp>
    </p:spTree>
    <p:extLst>
      <p:ext uri="{BB962C8B-B14F-4D97-AF65-F5344CB8AC3E}">
        <p14:creationId xmlns:p14="http://schemas.microsoft.com/office/powerpoint/2010/main" val="14588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Lunch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What is Power BI?</a:t>
            </a:r>
          </a:p>
          <a:p>
            <a:r>
              <a:rPr lang="en-US" dirty="0"/>
              <a:t>What are licensing/pricing models?</a:t>
            </a:r>
          </a:p>
          <a:p>
            <a:r>
              <a:rPr lang="en-US" dirty="0"/>
              <a:t>Is Power BI Cloud only?</a:t>
            </a:r>
          </a:p>
          <a:p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/>
              <a:t>What are methods of sharing reports?</a:t>
            </a:r>
          </a:p>
          <a:p>
            <a:pPr lvl="1"/>
            <a:r>
              <a:rPr lang="en-US" dirty="0"/>
              <a:t>How are reports refreshed?</a:t>
            </a:r>
          </a:p>
          <a:p>
            <a:pPr marL="0" lvl="0" indent="0">
              <a:buNone/>
            </a:pPr>
            <a:r>
              <a:rPr lang="en-US" sz="3200" b="1" dirty="0"/>
              <a:t>**All info is as of March 13, 2017 and subject to rapid change.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500B-1BCB-452B-802D-F943D569753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Image result for man and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88" y="192405"/>
            <a:ext cx="5013143" cy="370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8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7F7F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Gateway Functions: Refreshing and Allowing Direct Query</a:t>
            </a:r>
            <a:br>
              <a:rPr lang="id-ID" sz="3600" i="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en-US" i="0" dirty="0"/>
          </a:p>
        </p:txBody>
      </p:sp>
      <p:sp>
        <p:nvSpPr>
          <p:cNvPr id="10" name="Content Placeholder 9"/>
          <p:cNvSpPr>
            <a:spLocks noGrp="1"/>
          </p:cNvSpPr>
          <p:nvPr>
            <p:ph type="subTitle" idx="4294967295"/>
          </p:nvPr>
        </p:nvSpPr>
        <p:spPr>
          <a:xfrm>
            <a:off x="326268" y="1528658"/>
            <a:ext cx="7378700" cy="46464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Scheduled Refreshes are when you force Power BI service to re cache the data.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You also use the same gateway to encrypt the connection and allow the direct connect.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You don’t need gateway for Azure if there is no modeling.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2512" r="68155"/>
          <a:stretch/>
        </p:blipFill>
        <p:spPr>
          <a:xfrm>
            <a:off x="8140079" y="3398501"/>
            <a:ext cx="3681807" cy="29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/>
              <a:t>Power BI on Mobile</a:t>
            </a:r>
          </a:p>
        </p:txBody>
      </p:sp>
    </p:spTree>
    <p:extLst>
      <p:ext uri="{BB962C8B-B14F-4D97-AF65-F5344CB8AC3E}">
        <p14:creationId xmlns:p14="http://schemas.microsoft.com/office/powerpoint/2010/main" val="2974154830"/>
      </p:ext>
    </p:extLst>
  </p:cSld>
  <p:clrMapOvr>
    <a:masterClrMapping/>
  </p:clrMapOvr>
  <p:transition spd="med">
    <p:pull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98" y="1433739"/>
            <a:ext cx="2505892" cy="13094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 gets app.</a:t>
            </a:r>
          </a:p>
          <a:p>
            <a:pPr marL="0" indent="0">
              <a:buNone/>
            </a:pPr>
            <a:r>
              <a:rPr lang="en-US" dirty="0"/>
              <a:t>Logs 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092" y="1293632"/>
            <a:ext cx="7525577" cy="485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34038"/>
      </p:ext>
    </p:extLst>
  </p:cSld>
  <p:clrMapOvr>
    <a:masterClrMapping/>
  </p:clrMapOvr>
  <p:transition spd="med">
    <p:pull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Embedded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67" y="1765950"/>
            <a:ext cx="2884365" cy="36386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create web user.</a:t>
            </a:r>
          </a:p>
          <a:p>
            <a:r>
              <a:rPr lang="en-US" dirty="0"/>
              <a:t>We create web app</a:t>
            </a:r>
          </a:p>
          <a:p>
            <a:r>
              <a:rPr lang="en-US" dirty="0"/>
              <a:t>We create Power BI report</a:t>
            </a:r>
          </a:p>
          <a:p>
            <a:r>
              <a:rPr lang="en-US" dirty="0"/>
              <a:t>We embed the Power BI report in the app. In Azure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docs.microsoft.com/en-us/azure/power-bi-embedded/media/power-bi-embedded-iframe/view-re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88" y="154305"/>
            <a:ext cx="8307744" cy="58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16082"/>
      </p:ext>
    </p:extLst>
  </p:cSld>
  <p:clrMapOvr>
    <a:masterClrMapping/>
  </p:clrMapOvr>
  <p:transition spd="med">
    <p:pull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48200" cy="1790246"/>
          </a:xfrm>
        </p:spPr>
        <p:txBody>
          <a:bodyPr/>
          <a:lstStyle/>
          <a:p>
            <a:r>
              <a:rPr lang="en-US" dirty="0"/>
              <a:t>Is Power BI Cloud only?</a:t>
            </a:r>
          </a:p>
        </p:txBody>
      </p:sp>
      <p:pic>
        <p:nvPicPr>
          <p:cNvPr id="1026" name="Picture 2" descr="Image result for old man yells at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05" y="365125"/>
            <a:ext cx="5894478" cy="58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373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Power BI Cloud only?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51"/>
            <a:ext cx="7979229" cy="4519749"/>
          </a:xfrm>
        </p:spPr>
        <p:txBody>
          <a:bodyPr/>
          <a:lstStyle/>
          <a:p>
            <a:r>
              <a:rPr lang="en-US" dirty="0"/>
              <a:t>Pyramid Analytics has 3</a:t>
            </a:r>
            <a:r>
              <a:rPr lang="en-US" baseline="30000" dirty="0"/>
              <a:t>rd</a:t>
            </a:r>
            <a:r>
              <a:rPr lang="en-US" dirty="0"/>
              <a:t> Party product.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82128"/>
            <a:ext cx="10896600" cy="3209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287174"/>
      </p:ext>
    </p:extLst>
  </p:cSld>
  <p:clrMapOvr>
    <a:masterClrMapping/>
  </p:clrMapOvr>
  <p:transition spd="med">
    <p:pull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in SSRS 2016 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8213"/>
            <a:ext cx="7979229" cy="48025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January, SSRS 2016 Preview arrived with Power BI Integrated.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C:\Users\julie\AppData\Local\Microsoft\Windows\INetCacheContent.Word\2017-02-14_145421_00046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52" y="2495550"/>
            <a:ext cx="5049248" cy="2948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933" y="2220854"/>
            <a:ext cx="7993297" cy="43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18167"/>
      </p:ext>
    </p:extLst>
  </p:cSld>
  <p:clrMapOvr>
    <a:masterClrMapping/>
  </p:clrMapOvr>
  <p:transition spd="med">
    <p:pull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in SSRS 2016 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1051"/>
            <a:ext cx="7979229" cy="4519749"/>
          </a:xfrm>
        </p:spPr>
        <p:txBody>
          <a:bodyPr/>
          <a:lstStyle/>
          <a:p>
            <a:r>
              <a:rPr lang="en-US" dirty="0"/>
              <a:t>Only works with SSAS (MDX or Tabular) as source.</a:t>
            </a:r>
          </a:p>
          <a:p>
            <a:r>
              <a:rPr lang="en-US" dirty="0"/>
              <a:t>Users access Power BI through Report Portal not the Service</a:t>
            </a:r>
          </a:p>
          <a:p>
            <a:r>
              <a:rPr lang="en-US" dirty="0"/>
              <a:t>Do not believe you can embed the reports in a web app; can only give folks their reports through SSRS portal rather than PBI Service.</a:t>
            </a:r>
          </a:p>
          <a:p>
            <a:r>
              <a:rPr lang="en-US" dirty="0"/>
              <a:t>Guyinacube.com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68041"/>
      </p:ext>
    </p:extLst>
  </p:cSld>
  <p:clrMapOvr>
    <a:masterClrMapping/>
  </p:clrMapOvr>
  <p:transition spd="med">
    <p:pull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4" y="153458"/>
            <a:ext cx="10515600" cy="1006475"/>
          </a:xfrm>
        </p:spPr>
        <p:txBody>
          <a:bodyPr/>
          <a:lstStyle/>
          <a:p>
            <a:r>
              <a:rPr lang="en-US" dirty="0"/>
              <a:t>Power BI Desktop in SSRS 2016 Preview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6229" b="53507"/>
          <a:stretch/>
        </p:blipFill>
        <p:spPr>
          <a:xfrm>
            <a:off x="3784599" y="1769530"/>
            <a:ext cx="5282532" cy="3488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784599" y="2976262"/>
            <a:ext cx="304801" cy="3386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76067" y="1730801"/>
            <a:ext cx="1473200" cy="3386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87933" y="173080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SSRS in title bar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9999" y="2772597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lack of Measurement and Modeling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067" y="3619728"/>
            <a:ext cx="640080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92"/>
          <a:stretch/>
        </p:blipFill>
        <p:spPr>
          <a:xfrm>
            <a:off x="10220539" y="2165695"/>
            <a:ext cx="1361192" cy="1621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269999" y="465373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Regular PBI Desktop</a:t>
            </a:r>
          </a:p>
        </p:txBody>
      </p:sp>
    </p:spTree>
    <p:extLst>
      <p:ext uri="{BB962C8B-B14F-4D97-AF65-F5344CB8AC3E}">
        <p14:creationId xmlns:p14="http://schemas.microsoft.com/office/powerpoint/2010/main" val="28024140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BI in SSRS 2016 Preview--Mobile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81051"/>
            <a:ext cx="2930718" cy="4519749"/>
          </a:xfrm>
        </p:spPr>
        <p:txBody>
          <a:bodyPr/>
          <a:lstStyle/>
          <a:p>
            <a:r>
              <a:rPr lang="en-US" dirty="0"/>
              <a:t>Yet another free tool to build mobile---SQL Server Mobile Report Publisher</a:t>
            </a:r>
          </a:p>
          <a:p>
            <a:r>
              <a:rPr lang="en-US" dirty="0"/>
              <a:t>Publish to server, renders by the connection you make to the SSRS server on Power BI App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971" y="1756158"/>
            <a:ext cx="6783706" cy="3738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281"/>
          <a:stretch/>
        </p:blipFill>
        <p:spPr>
          <a:xfrm>
            <a:off x="8183300" y="3204376"/>
            <a:ext cx="2280616" cy="3399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924825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of Inspiration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4953000"/>
            <a:ext cx="3932237" cy="915988"/>
          </a:xfrm>
        </p:spPr>
        <p:txBody>
          <a:bodyPr/>
          <a:lstStyle/>
          <a:p>
            <a:r>
              <a:rPr lang="en-US" i="1" dirty="0"/>
              <a:t>Nobody can be an expert on all things. That’s never been more true than it is today with this technology. So just go for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500B-1BCB-452B-802D-F943D569753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id-ID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Image result for freedo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3133" y="1381125"/>
            <a:ext cx="4259263" cy="405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http://www.jenunderwood.com/2015/09/11/self-service-bi-fantasy/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62" y="2547937"/>
            <a:ext cx="6772275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4186966"/>
      </p:ext>
    </p:extLst>
  </p:cSld>
  <p:clrMapOvr>
    <a:masterClrMapping/>
  </p:clrMapOvr>
  <p:transition spd="med">
    <p:pull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Demo Data-- @</a:t>
            </a:r>
            <a:r>
              <a:rPr lang="en-US" dirty="0" err="1"/>
              <a:t>dog_rates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b="12557"/>
          <a:stretch/>
        </p:blipFill>
        <p:spPr>
          <a:xfrm>
            <a:off x="838200" y="1825626"/>
            <a:ext cx="7241931" cy="242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64382"/>
      </p:ext>
    </p:extLst>
  </p:cSld>
  <p:clrMapOvr>
    <a:masterClrMapping/>
  </p:clrMapOvr>
  <p:transition spd="med">
    <p:pull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Demo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764" y="1825625"/>
            <a:ext cx="4210782" cy="4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81622"/>
      </p:ext>
    </p:extLst>
  </p:cSld>
  <p:clrMapOvr>
    <a:masterClrMapping/>
  </p:clrMapOvr>
  <p:transition spd="med">
    <p:pull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Demo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16528" y="606669"/>
            <a:ext cx="4571634" cy="4954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9364" y="53732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https://github.com/dhmontgomery/personal-work/tree/master/dogrates</a:t>
            </a:r>
          </a:p>
        </p:txBody>
      </p:sp>
    </p:spTree>
    <p:extLst>
      <p:ext uri="{BB962C8B-B14F-4D97-AF65-F5344CB8AC3E}">
        <p14:creationId xmlns:p14="http://schemas.microsoft.com/office/powerpoint/2010/main" val="571083597"/>
      </p:ext>
    </p:extLst>
  </p:cSld>
  <p:clrMapOvr>
    <a:masterClrMapping/>
  </p:clrMapOvr>
  <p:transition spd="med">
    <p:pull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Demo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681" y="1532060"/>
            <a:ext cx="4309696" cy="4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79740"/>
      </p:ext>
    </p:extLst>
  </p:cSld>
  <p:clrMapOvr>
    <a:masterClrMapping/>
  </p:clrMapOvr>
  <p:transition spd="med">
    <p:pull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Demo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58" y="1404938"/>
            <a:ext cx="3848100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652" y="1404938"/>
            <a:ext cx="4251448" cy="46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9445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996" y="1589785"/>
            <a:ext cx="6553545" cy="3686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888" y="951708"/>
            <a:ext cx="3702740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i="0" dirty="0">
                <a:latin typeface="+mj-lt"/>
              </a:rPr>
              <a:t>What is Power BI?</a:t>
            </a:r>
          </a:p>
        </p:txBody>
      </p:sp>
    </p:spTree>
    <p:extLst>
      <p:ext uri="{BB962C8B-B14F-4D97-AF65-F5344CB8AC3E}">
        <p14:creationId xmlns:p14="http://schemas.microsoft.com/office/powerpoint/2010/main" val="34505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animRot by="21600000">
                                      <p:cBhvr>
                                        <p:cTn id="11" dur="20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800" y="781404"/>
            <a:ext cx="3477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The Marketing Buzz</a:t>
            </a:r>
            <a:endParaRPr kumimoji="0" lang="id-ID" sz="32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423" y="2415098"/>
            <a:ext cx="7667378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Cloud-based business analytics service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Dashboards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Reports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Visualizations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Q&amp;A</a:t>
            </a:r>
          </a:p>
          <a:p>
            <a:pPr marL="228600" marR="0" lvl="0" indent="-228600" fontAlgn="auto">
              <a:spcBef>
                <a:spcPts val="100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latin typeface="+mj-lt"/>
              </a:rPr>
              <a:t>Any data, anywhere, anytime</a:t>
            </a:r>
          </a:p>
        </p:txBody>
      </p:sp>
      <p:sp>
        <p:nvSpPr>
          <p:cNvPr id="4" name="Explosion 1 3"/>
          <p:cNvSpPr/>
          <p:nvPr/>
        </p:nvSpPr>
        <p:spPr>
          <a:xfrm rot="874082">
            <a:off x="7419350" y="604138"/>
            <a:ext cx="3796069" cy="2103638"/>
          </a:xfrm>
          <a:prstGeom prst="irregularSeal1">
            <a:avLst/>
          </a:prstGeom>
          <a:solidFill>
            <a:srgbClr val="F6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Power!</a:t>
            </a:r>
          </a:p>
        </p:txBody>
      </p:sp>
      <p:grpSp>
        <p:nvGrpSpPr>
          <p:cNvPr id="7" name="Group 6"/>
          <p:cNvGrpSpPr/>
          <p:nvPr/>
        </p:nvGrpSpPr>
        <p:grpSpPr>
          <a:xfrm rot="20564308">
            <a:off x="5950813" y="2815623"/>
            <a:ext cx="2984466" cy="1877053"/>
            <a:chOff x="7183264" y="3151372"/>
            <a:chExt cx="2984466" cy="1877053"/>
          </a:xfrm>
        </p:grpSpPr>
        <p:sp>
          <p:nvSpPr>
            <p:cNvPr id="5" name="Freeform 33"/>
            <p:cNvSpPr>
              <a:spLocks noEditPoints="1"/>
            </p:cNvSpPr>
            <p:nvPr/>
          </p:nvSpPr>
          <p:spPr bwMode="auto">
            <a:xfrm>
              <a:off x="7183264" y="3151372"/>
              <a:ext cx="2984466" cy="1877053"/>
            </a:xfrm>
            <a:custGeom>
              <a:avLst/>
              <a:gdLst>
                <a:gd name="T0" fmla="*/ 184 w 328"/>
                <a:gd name="T1" fmla="*/ 224 h 224"/>
                <a:gd name="T2" fmla="*/ 130 w 328"/>
                <a:gd name="T3" fmla="*/ 211 h 224"/>
                <a:gd name="T4" fmla="*/ 92 w 328"/>
                <a:gd name="T5" fmla="*/ 219 h 224"/>
                <a:gd name="T6" fmla="*/ 0 w 328"/>
                <a:gd name="T7" fmla="*/ 127 h 224"/>
                <a:gd name="T8" fmla="*/ 92 w 328"/>
                <a:gd name="T9" fmla="*/ 35 h 224"/>
                <a:gd name="T10" fmla="*/ 102 w 328"/>
                <a:gd name="T11" fmla="*/ 36 h 224"/>
                <a:gd name="T12" fmla="*/ 184 w 328"/>
                <a:gd name="T13" fmla="*/ 0 h 224"/>
                <a:gd name="T14" fmla="*/ 284 w 328"/>
                <a:gd name="T15" fmla="*/ 62 h 224"/>
                <a:gd name="T16" fmla="*/ 328 w 328"/>
                <a:gd name="T17" fmla="*/ 128 h 224"/>
                <a:gd name="T18" fmla="*/ 256 w 328"/>
                <a:gd name="T19" fmla="*/ 200 h 224"/>
                <a:gd name="T20" fmla="*/ 254 w 328"/>
                <a:gd name="T21" fmla="*/ 200 h 224"/>
                <a:gd name="T22" fmla="*/ 184 w 328"/>
                <a:gd name="T23" fmla="*/ 224 h 224"/>
                <a:gd name="T24" fmla="*/ 131 w 328"/>
                <a:gd name="T25" fmla="*/ 173 h 224"/>
                <a:gd name="T26" fmla="*/ 140 w 328"/>
                <a:gd name="T27" fmla="*/ 179 h 224"/>
                <a:gd name="T28" fmla="*/ 184 w 328"/>
                <a:gd name="T29" fmla="*/ 192 h 224"/>
                <a:gd name="T30" fmla="*/ 238 w 328"/>
                <a:gd name="T31" fmla="*/ 172 h 224"/>
                <a:gd name="T32" fmla="*/ 243 w 328"/>
                <a:gd name="T33" fmla="*/ 167 h 224"/>
                <a:gd name="T34" fmla="*/ 250 w 328"/>
                <a:gd name="T35" fmla="*/ 168 h 224"/>
                <a:gd name="T36" fmla="*/ 256 w 328"/>
                <a:gd name="T37" fmla="*/ 168 h 224"/>
                <a:gd name="T38" fmla="*/ 296 w 328"/>
                <a:gd name="T39" fmla="*/ 128 h 224"/>
                <a:gd name="T40" fmla="*/ 268 w 328"/>
                <a:gd name="T41" fmla="*/ 90 h 224"/>
                <a:gd name="T42" fmla="*/ 261 w 328"/>
                <a:gd name="T43" fmla="*/ 88 h 224"/>
                <a:gd name="T44" fmla="*/ 258 w 328"/>
                <a:gd name="T45" fmla="*/ 81 h 224"/>
                <a:gd name="T46" fmla="*/ 184 w 328"/>
                <a:gd name="T47" fmla="*/ 32 h 224"/>
                <a:gd name="T48" fmla="*/ 121 w 328"/>
                <a:gd name="T49" fmla="*/ 63 h 224"/>
                <a:gd name="T50" fmla="*/ 115 w 328"/>
                <a:gd name="T51" fmla="*/ 71 h 224"/>
                <a:gd name="T52" fmla="*/ 105 w 328"/>
                <a:gd name="T53" fmla="*/ 69 h 224"/>
                <a:gd name="T54" fmla="*/ 92 w 328"/>
                <a:gd name="T55" fmla="*/ 67 h 224"/>
                <a:gd name="T56" fmla="*/ 32 w 328"/>
                <a:gd name="T57" fmla="*/ 127 h 224"/>
                <a:gd name="T58" fmla="*/ 92 w 328"/>
                <a:gd name="T59" fmla="*/ 187 h 224"/>
                <a:gd name="T60" fmla="*/ 123 w 328"/>
                <a:gd name="T61" fmla="*/ 179 h 224"/>
                <a:gd name="T62" fmla="*/ 131 w 328"/>
                <a:gd name="T63" fmla="*/ 17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8" h="224">
                  <a:moveTo>
                    <a:pt x="184" y="224"/>
                  </a:moveTo>
                  <a:cubicBezTo>
                    <a:pt x="165" y="224"/>
                    <a:pt x="147" y="220"/>
                    <a:pt x="130" y="211"/>
                  </a:cubicBezTo>
                  <a:cubicBezTo>
                    <a:pt x="118" y="216"/>
                    <a:pt x="105" y="219"/>
                    <a:pt x="92" y="219"/>
                  </a:cubicBezTo>
                  <a:cubicBezTo>
                    <a:pt x="41" y="219"/>
                    <a:pt x="0" y="178"/>
                    <a:pt x="0" y="127"/>
                  </a:cubicBezTo>
                  <a:cubicBezTo>
                    <a:pt x="0" y="76"/>
                    <a:pt x="41" y="35"/>
                    <a:pt x="92" y="35"/>
                  </a:cubicBezTo>
                  <a:cubicBezTo>
                    <a:pt x="95" y="35"/>
                    <a:pt x="99" y="35"/>
                    <a:pt x="102" y="36"/>
                  </a:cubicBezTo>
                  <a:cubicBezTo>
                    <a:pt x="124" y="13"/>
                    <a:pt x="153" y="0"/>
                    <a:pt x="184" y="0"/>
                  </a:cubicBezTo>
                  <a:cubicBezTo>
                    <a:pt x="227" y="0"/>
                    <a:pt x="266" y="24"/>
                    <a:pt x="284" y="62"/>
                  </a:cubicBezTo>
                  <a:cubicBezTo>
                    <a:pt x="311" y="74"/>
                    <a:pt x="328" y="99"/>
                    <a:pt x="328" y="128"/>
                  </a:cubicBezTo>
                  <a:cubicBezTo>
                    <a:pt x="328" y="168"/>
                    <a:pt x="296" y="200"/>
                    <a:pt x="256" y="200"/>
                  </a:cubicBezTo>
                  <a:cubicBezTo>
                    <a:pt x="255" y="200"/>
                    <a:pt x="254" y="200"/>
                    <a:pt x="254" y="200"/>
                  </a:cubicBezTo>
                  <a:cubicBezTo>
                    <a:pt x="234" y="216"/>
                    <a:pt x="209" y="224"/>
                    <a:pt x="184" y="224"/>
                  </a:cubicBezTo>
                  <a:close/>
                  <a:moveTo>
                    <a:pt x="131" y="173"/>
                  </a:moveTo>
                  <a:cubicBezTo>
                    <a:pt x="140" y="179"/>
                    <a:pt x="140" y="179"/>
                    <a:pt x="140" y="179"/>
                  </a:cubicBezTo>
                  <a:cubicBezTo>
                    <a:pt x="153" y="188"/>
                    <a:pt x="168" y="192"/>
                    <a:pt x="184" y="192"/>
                  </a:cubicBezTo>
                  <a:cubicBezTo>
                    <a:pt x="204" y="192"/>
                    <a:pt x="223" y="185"/>
                    <a:pt x="238" y="172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3" y="168"/>
                    <a:pt x="254" y="168"/>
                    <a:pt x="256" y="168"/>
                  </a:cubicBezTo>
                  <a:cubicBezTo>
                    <a:pt x="278" y="168"/>
                    <a:pt x="296" y="150"/>
                    <a:pt x="296" y="128"/>
                  </a:cubicBezTo>
                  <a:cubicBezTo>
                    <a:pt x="296" y="111"/>
                    <a:pt x="285" y="95"/>
                    <a:pt x="268" y="90"/>
                  </a:cubicBezTo>
                  <a:cubicBezTo>
                    <a:pt x="261" y="88"/>
                    <a:pt x="261" y="88"/>
                    <a:pt x="261" y="88"/>
                  </a:cubicBezTo>
                  <a:cubicBezTo>
                    <a:pt x="258" y="81"/>
                    <a:pt x="258" y="81"/>
                    <a:pt x="258" y="81"/>
                  </a:cubicBezTo>
                  <a:cubicBezTo>
                    <a:pt x="245" y="51"/>
                    <a:pt x="216" y="32"/>
                    <a:pt x="184" y="32"/>
                  </a:cubicBezTo>
                  <a:cubicBezTo>
                    <a:pt x="159" y="32"/>
                    <a:pt x="137" y="43"/>
                    <a:pt x="121" y="63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1" y="68"/>
                    <a:pt x="96" y="67"/>
                    <a:pt x="92" y="67"/>
                  </a:cubicBezTo>
                  <a:cubicBezTo>
                    <a:pt x="59" y="67"/>
                    <a:pt x="32" y="94"/>
                    <a:pt x="32" y="127"/>
                  </a:cubicBezTo>
                  <a:cubicBezTo>
                    <a:pt x="32" y="160"/>
                    <a:pt x="59" y="187"/>
                    <a:pt x="92" y="187"/>
                  </a:cubicBezTo>
                  <a:cubicBezTo>
                    <a:pt x="103" y="187"/>
                    <a:pt x="113" y="184"/>
                    <a:pt x="123" y="179"/>
                  </a:cubicBezTo>
                  <a:lnTo>
                    <a:pt x="131" y="17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30818" y="3766733"/>
              <a:ext cx="1438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</a:rPr>
                <a:t>Cloud!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00702" y="3731597"/>
            <a:ext cx="4044125" cy="2620927"/>
            <a:chOff x="7126357" y="3491637"/>
            <a:chExt cx="4292603" cy="2860887"/>
          </a:xfrm>
        </p:grpSpPr>
        <p:sp>
          <p:nvSpPr>
            <p:cNvPr id="8" name="Freeform 195"/>
            <p:cNvSpPr>
              <a:spLocks noEditPoints="1"/>
            </p:cNvSpPr>
            <p:nvPr/>
          </p:nvSpPr>
          <p:spPr bwMode="auto">
            <a:xfrm>
              <a:off x="7126357" y="3491637"/>
              <a:ext cx="4292603" cy="2860887"/>
            </a:xfrm>
            <a:custGeom>
              <a:avLst/>
              <a:gdLst>
                <a:gd name="T0" fmla="*/ 78 w 82"/>
                <a:gd name="T1" fmla="*/ 22 h 88"/>
                <a:gd name="T2" fmla="*/ 50 w 82"/>
                <a:gd name="T3" fmla="*/ 2 h 88"/>
                <a:gd name="T4" fmla="*/ 40 w 82"/>
                <a:gd name="T5" fmla="*/ 4 h 88"/>
                <a:gd name="T6" fmla="*/ 3 w 82"/>
                <a:gd name="T7" fmla="*/ 55 h 88"/>
                <a:gd name="T8" fmla="*/ 4 w 82"/>
                <a:gd name="T9" fmla="*/ 65 h 88"/>
                <a:gd name="T10" fmla="*/ 32 w 82"/>
                <a:gd name="T11" fmla="*/ 85 h 88"/>
                <a:gd name="T12" fmla="*/ 42 w 82"/>
                <a:gd name="T13" fmla="*/ 84 h 88"/>
                <a:gd name="T14" fmla="*/ 80 w 82"/>
                <a:gd name="T15" fmla="*/ 33 h 88"/>
                <a:gd name="T16" fmla="*/ 78 w 82"/>
                <a:gd name="T17" fmla="*/ 22 h 88"/>
                <a:gd name="T18" fmla="*/ 54 w 82"/>
                <a:gd name="T19" fmla="*/ 9 h 88"/>
                <a:gd name="T20" fmla="*/ 70 w 82"/>
                <a:gd name="T21" fmla="*/ 21 h 88"/>
                <a:gd name="T22" fmla="*/ 68 w 82"/>
                <a:gd name="T23" fmla="*/ 23 h 88"/>
                <a:gd name="T24" fmla="*/ 53 w 82"/>
                <a:gd name="T25" fmla="*/ 11 h 88"/>
                <a:gd name="T26" fmla="*/ 54 w 82"/>
                <a:gd name="T27" fmla="*/ 9 h 88"/>
                <a:gd name="T28" fmla="*/ 21 w 82"/>
                <a:gd name="T29" fmla="*/ 71 h 88"/>
                <a:gd name="T30" fmla="*/ 20 w 82"/>
                <a:gd name="T31" fmla="*/ 64 h 88"/>
                <a:gd name="T32" fmla="*/ 27 w 82"/>
                <a:gd name="T33" fmla="*/ 63 h 88"/>
                <a:gd name="T34" fmla="*/ 28 w 82"/>
                <a:gd name="T35" fmla="*/ 70 h 88"/>
                <a:gd name="T36" fmla="*/ 21 w 82"/>
                <a:gd name="T37" fmla="*/ 71 h 88"/>
                <a:gd name="T38" fmla="*/ 45 w 82"/>
                <a:gd name="T39" fmla="*/ 71 h 88"/>
                <a:gd name="T40" fmla="*/ 14 w 82"/>
                <a:gd name="T41" fmla="*/ 48 h 88"/>
                <a:gd name="T42" fmla="*/ 43 w 82"/>
                <a:gd name="T43" fmla="*/ 9 h 88"/>
                <a:gd name="T44" fmla="*/ 74 w 82"/>
                <a:gd name="T45" fmla="*/ 32 h 88"/>
                <a:gd name="T46" fmla="*/ 45 w 82"/>
                <a:gd name="T47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8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1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8"/>
                    <a:pt x="40" y="87"/>
                    <a:pt x="42" y="84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2"/>
                    <a:pt x="74" y="32"/>
                    <a:pt x="74" y="32"/>
                  </a:cubicBezTo>
                  <a:lnTo>
                    <a:pt x="45" y="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392733">
              <a:off x="8610789" y="4395310"/>
              <a:ext cx="16962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</a:rPr>
                <a:t>Mobile!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4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5800" y="781404"/>
            <a:ext cx="24849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Human Speak</a:t>
            </a:r>
            <a:endParaRPr kumimoji="0" lang="id-ID" sz="320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423" y="2415098"/>
            <a:ext cx="5531057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Fast. 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Self Service-y for Power Users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Creating tiles that interact, presentation ready.</a:t>
            </a:r>
          </a:p>
        </p:txBody>
      </p:sp>
      <p:sp>
        <p:nvSpPr>
          <p:cNvPr id="4" name="Explosion 1 3"/>
          <p:cNvSpPr/>
          <p:nvPr/>
        </p:nvSpPr>
        <p:spPr>
          <a:xfrm rot="874082">
            <a:off x="7419350" y="604138"/>
            <a:ext cx="3796069" cy="2103638"/>
          </a:xfrm>
          <a:prstGeom prst="irregularSeal1">
            <a:avLst/>
          </a:prstGeom>
          <a:solidFill>
            <a:srgbClr val="F6AC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Power!</a:t>
            </a:r>
          </a:p>
        </p:txBody>
      </p:sp>
      <p:grpSp>
        <p:nvGrpSpPr>
          <p:cNvPr id="7" name="Group 6"/>
          <p:cNvGrpSpPr/>
          <p:nvPr/>
        </p:nvGrpSpPr>
        <p:grpSpPr>
          <a:xfrm rot="20564308">
            <a:off x="5950813" y="2815623"/>
            <a:ext cx="2984466" cy="1877053"/>
            <a:chOff x="7183264" y="3151372"/>
            <a:chExt cx="2984466" cy="1877053"/>
          </a:xfrm>
        </p:grpSpPr>
        <p:sp>
          <p:nvSpPr>
            <p:cNvPr id="5" name="Freeform 33"/>
            <p:cNvSpPr>
              <a:spLocks noEditPoints="1"/>
            </p:cNvSpPr>
            <p:nvPr/>
          </p:nvSpPr>
          <p:spPr bwMode="auto">
            <a:xfrm>
              <a:off x="7183264" y="3151372"/>
              <a:ext cx="2984466" cy="1877053"/>
            </a:xfrm>
            <a:custGeom>
              <a:avLst/>
              <a:gdLst>
                <a:gd name="T0" fmla="*/ 184 w 328"/>
                <a:gd name="T1" fmla="*/ 224 h 224"/>
                <a:gd name="T2" fmla="*/ 130 w 328"/>
                <a:gd name="T3" fmla="*/ 211 h 224"/>
                <a:gd name="T4" fmla="*/ 92 w 328"/>
                <a:gd name="T5" fmla="*/ 219 h 224"/>
                <a:gd name="T6" fmla="*/ 0 w 328"/>
                <a:gd name="T7" fmla="*/ 127 h 224"/>
                <a:gd name="T8" fmla="*/ 92 w 328"/>
                <a:gd name="T9" fmla="*/ 35 h 224"/>
                <a:gd name="T10" fmla="*/ 102 w 328"/>
                <a:gd name="T11" fmla="*/ 36 h 224"/>
                <a:gd name="T12" fmla="*/ 184 w 328"/>
                <a:gd name="T13" fmla="*/ 0 h 224"/>
                <a:gd name="T14" fmla="*/ 284 w 328"/>
                <a:gd name="T15" fmla="*/ 62 h 224"/>
                <a:gd name="T16" fmla="*/ 328 w 328"/>
                <a:gd name="T17" fmla="*/ 128 h 224"/>
                <a:gd name="T18" fmla="*/ 256 w 328"/>
                <a:gd name="T19" fmla="*/ 200 h 224"/>
                <a:gd name="T20" fmla="*/ 254 w 328"/>
                <a:gd name="T21" fmla="*/ 200 h 224"/>
                <a:gd name="T22" fmla="*/ 184 w 328"/>
                <a:gd name="T23" fmla="*/ 224 h 224"/>
                <a:gd name="T24" fmla="*/ 131 w 328"/>
                <a:gd name="T25" fmla="*/ 173 h 224"/>
                <a:gd name="T26" fmla="*/ 140 w 328"/>
                <a:gd name="T27" fmla="*/ 179 h 224"/>
                <a:gd name="T28" fmla="*/ 184 w 328"/>
                <a:gd name="T29" fmla="*/ 192 h 224"/>
                <a:gd name="T30" fmla="*/ 238 w 328"/>
                <a:gd name="T31" fmla="*/ 172 h 224"/>
                <a:gd name="T32" fmla="*/ 243 w 328"/>
                <a:gd name="T33" fmla="*/ 167 h 224"/>
                <a:gd name="T34" fmla="*/ 250 w 328"/>
                <a:gd name="T35" fmla="*/ 168 h 224"/>
                <a:gd name="T36" fmla="*/ 256 w 328"/>
                <a:gd name="T37" fmla="*/ 168 h 224"/>
                <a:gd name="T38" fmla="*/ 296 w 328"/>
                <a:gd name="T39" fmla="*/ 128 h 224"/>
                <a:gd name="T40" fmla="*/ 268 w 328"/>
                <a:gd name="T41" fmla="*/ 90 h 224"/>
                <a:gd name="T42" fmla="*/ 261 w 328"/>
                <a:gd name="T43" fmla="*/ 88 h 224"/>
                <a:gd name="T44" fmla="*/ 258 w 328"/>
                <a:gd name="T45" fmla="*/ 81 h 224"/>
                <a:gd name="T46" fmla="*/ 184 w 328"/>
                <a:gd name="T47" fmla="*/ 32 h 224"/>
                <a:gd name="T48" fmla="*/ 121 w 328"/>
                <a:gd name="T49" fmla="*/ 63 h 224"/>
                <a:gd name="T50" fmla="*/ 115 w 328"/>
                <a:gd name="T51" fmla="*/ 71 h 224"/>
                <a:gd name="T52" fmla="*/ 105 w 328"/>
                <a:gd name="T53" fmla="*/ 69 h 224"/>
                <a:gd name="T54" fmla="*/ 92 w 328"/>
                <a:gd name="T55" fmla="*/ 67 h 224"/>
                <a:gd name="T56" fmla="*/ 32 w 328"/>
                <a:gd name="T57" fmla="*/ 127 h 224"/>
                <a:gd name="T58" fmla="*/ 92 w 328"/>
                <a:gd name="T59" fmla="*/ 187 h 224"/>
                <a:gd name="T60" fmla="*/ 123 w 328"/>
                <a:gd name="T61" fmla="*/ 179 h 224"/>
                <a:gd name="T62" fmla="*/ 131 w 328"/>
                <a:gd name="T63" fmla="*/ 17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8" h="224">
                  <a:moveTo>
                    <a:pt x="184" y="224"/>
                  </a:moveTo>
                  <a:cubicBezTo>
                    <a:pt x="165" y="224"/>
                    <a:pt x="147" y="220"/>
                    <a:pt x="130" y="211"/>
                  </a:cubicBezTo>
                  <a:cubicBezTo>
                    <a:pt x="118" y="216"/>
                    <a:pt x="105" y="219"/>
                    <a:pt x="92" y="219"/>
                  </a:cubicBezTo>
                  <a:cubicBezTo>
                    <a:pt x="41" y="219"/>
                    <a:pt x="0" y="178"/>
                    <a:pt x="0" y="127"/>
                  </a:cubicBezTo>
                  <a:cubicBezTo>
                    <a:pt x="0" y="76"/>
                    <a:pt x="41" y="35"/>
                    <a:pt x="92" y="35"/>
                  </a:cubicBezTo>
                  <a:cubicBezTo>
                    <a:pt x="95" y="35"/>
                    <a:pt x="99" y="35"/>
                    <a:pt x="102" y="36"/>
                  </a:cubicBezTo>
                  <a:cubicBezTo>
                    <a:pt x="124" y="13"/>
                    <a:pt x="153" y="0"/>
                    <a:pt x="184" y="0"/>
                  </a:cubicBezTo>
                  <a:cubicBezTo>
                    <a:pt x="227" y="0"/>
                    <a:pt x="266" y="24"/>
                    <a:pt x="284" y="62"/>
                  </a:cubicBezTo>
                  <a:cubicBezTo>
                    <a:pt x="311" y="74"/>
                    <a:pt x="328" y="99"/>
                    <a:pt x="328" y="128"/>
                  </a:cubicBezTo>
                  <a:cubicBezTo>
                    <a:pt x="328" y="168"/>
                    <a:pt x="296" y="200"/>
                    <a:pt x="256" y="200"/>
                  </a:cubicBezTo>
                  <a:cubicBezTo>
                    <a:pt x="255" y="200"/>
                    <a:pt x="254" y="200"/>
                    <a:pt x="254" y="200"/>
                  </a:cubicBezTo>
                  <a:cubicBezTo>
                    <a:pt x="234" y="216"/>
                    <a:pt x="209" y="224"/>
                    <a:pt x="184" y="224"/>
                  </a:cubicBezTo>
                  <a:close/>
                  <a:moveTo>
                    <a:pt x="131" y="173"/>
                  </a:moveTo>
                  <a:cubicBezTo>
                    <a:pt x="140" y="179"/>
                    <a:pt x="140" y="179"/>
                    <a:pt x="140" y="179"/>
                  </a:cubicBezTo>
                  <a:cubicBezTo>
                    <a:pt x="153" y="188"/>
                    <a:pt x="168" y="192"/>
                    <a:pt x="184" y="192"/>
                  </a:cubicBezTo>
                  <a:cubicBezTo>
                    <a:pt x="204" y="192"/>
                    <a:pt x="223" y="185"/>
                    <a:pt x="238" y="172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3" y="168"/>
                    <a:pt x="254" y="168"/>
                    <a:pt x="256" y="168"/>
                  </a:cubicBezTo>
                  <a:cubicBezTo>
                    <a:pt x="278" y="168"/>
                    <a:pt x="296" y="150"/>
                    <a:pt x="296" y="128"/>
                  </a:cubicBezTo>
                  <a:cubicBezTo>
                    <a:pt x="296" y="111"/>
                    <a:pt x="285" y="95"/>
                    <a:pt x="268" y="90"/>
                  </a:cubicBezTo>
                  <a:cubicBezTo>
                    <a:pt x="261" y="88"/>
                    <a:pt x="261" y="88"/>
                    <a:pt x="261" y="88"/>
                  </a:cubicBezTo>
                  <a:cubicBezTo>
                    <a:pt x="258" y="81"/>
                    <a:pt x="258" y="81"/>
                    <a:pt x="258" y="81"/>
                  </a:cubicBezTo>
                  <a:cubicBezTo>
                    <a:pt x="245" y="51"/>
                    <a:pt x="216" y="32"/>
                    <a:pt x="184" y="32"/>
                  </a:cubicBezTo>
                  <a:cubicBezTo>
                    <a:pt x="159" y="32"/>
                    <a:pt x="137" y="43"/>
                    <a:pt x="121" y="63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1" y="68"/>
                    <a:pt x="96" y="67"/>
                    <a:pt x="92" y="67"/>
                  </a:cubicBezTo>
                  <a:cubicBezTo>
                    <a:pt x="59" y="67"/>
                    <a:pt x="32" y="94"/>
                    <a:pt x="32" y="127"/>
                  </a:cubicBezTo>
                  <a:cubicBezTo>
                    <a:pt x="32" y="160"/>
                    <a:pt x="59" y="187"/>
                    <a:pt x="92" y="187"/>
                  </a:cubicBezTo>
                  <a:cubicBezTo>
                    <a:pt x="103" y="187"/>
                    <a:pt x="113" y="184"/>
                    <a:pt x="123" y="179"/>
                  </a:cubicBezTo>
                  <a:lnTo>
                    <a:pt x="131" y="17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30818" y="3766733"/>
              <a:ext cx="1438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</a:rPr>
                <a:t>Cloud!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00702" y="3731597"/>
            <a:ext cx="4044125" cy="2620927"/>
            <a:chOff x="7126357" y="3491637"/>
            <a:chExt cx="4292603" cy="2860887"/>
          </a:xfrm>
        </p:grpSpPr>
        <p:sp>
          <p:nvSpPr>
            <p:cNvPr id="8" name="Freeform 195"/>
            <p:cNvSpPr>
              <a:spLocks noEditPoints="1"/>
            </p:cNvSpPr>
            <p:nvPr/>
          </p:nvSpPr>
          <p:spPr bwMode="auto">
            <a:xfrm>
              <a:off x="7126357" y="3491637"/>
              <a:ext cx="4292603" cy="2860887"/>
            </a:xfrm>
            <a:custGeom>
              <a:avLst/>
              <a:gdLst>
                <a:gd name="T0" fmla="*/ 78 w 82"/>
                <a:gd name="T1" fmla="*/ 22 h 88"/>
                <a:gd name="T2" fmla="*/ 50 w 82"/>
                <a:gd name="T3" fmla="*/ 2 h 88"/>
                <a:gd name="T4" fmla="*/ 40 w 82"/>
                <a:gd name="T5" fmla="*/ 4 h 88"/>
                <a:gd name="T6" fmla="*/ 3 w 82"/>
                <a:gd name="T7" fmla="*/ 55 h 88"/>
                <a:gd name="T8" fmla="*/ 4 w 82"/>
                <a:gd name="T9" fmla="*/ 65 h 88"/>
                <a:gd name="T10" fmla="*/ 32 w 82"/>
                <a:gd name="T11" fmla="*/ 85 h 88"/>
                <a:gd name="T12" fmla="*/ 42 w 82"/>
                <a:gd name="T13" fmla="*/ 84 h 88"/>
                <a:gd name="T14" fmla="*/ 80 w 82"/>
                <a:gd name="T15" fmla="*/ 33 h 88"/>
                <a:gd name="T16" fmla="*/ 78 w 82"/>
                <a:gd name="T17" fmla="*/ 22 h 88"/>
                <a:gd name="T18" fmla="*/ 54 w 82"/>
                <a:gd name="T19" fmla="*/ 9 h 88"/>
                <a:gd name="T20" fmla="*/ 70 w 82"/>
                <a:gd name="T21" fmla="*/ 21 h 88"/>
                <a:gd name="T22" fmla="*/ 68 w 82"/>
                <a:gd name="T23" fmla="*/ 23 h 88"/>
                <a:gd name="T24" fmla="*/ 53 w 82"/>
                <a:gd name="T25" fmla="*/ 11 h 88"/>
                <a:gd name="T26" fmla="*/ 54 w 82"/>
                <a:gd name="T27" fmla="*/ 9 h 88"/>
                <a:gd name="T28" fmla="*/ 21 w 82"/>
                <a:gd name="T29" fmla="*/ 71 h 88"/>
                <a:gd name="T30" fmla="*/ 20 w 82"/>
                <a:gd name="T31" fmla="*/ 64 h 88"/>
                <a:gd name="T32" fmla="*/ 27 w 82"/>
                <a:gd name="T33" fmla="*/ 63 h 88"/>
                <a:gd name="T34" fmla="*/ 28 w 82"/>
                <a:gd name="T35" fmla="*/ 70 h 88"/>
                <a:gd name="T36" fmla="*/ 21 w 82"/>
                <a:gd name="T37" fmla="*/ 71 h 88"/>
                <a:gd name="T38" fmla="*/ 45 w 82"/>
                <a:gd name="T39" fmla="*/ 71 h 88"/>
                <a:gd name="T40" fmla="*/ 14 w 82"/>
                <a:gd name="T41" fmla="*/ 48 h 88"/>
                <a:gd name="T42" fmla="*/ 43 w 82"/>
                <a:gd name="T43" fmla="*/ 9 h 88"/>
                <a:gd name="T44" fmla="*/ 74 w 82"/>
                <a:gd name="T45" fmla="*/ 32 h 88"/>
                <a:gd name="T46" fmla="*/ 45 w 82"/>
                <a:gd name="T47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8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1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8"/>
                    <a:pt x="40" y="87"/>
                    <a:pt x="42" y="84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2"/>
                    <a:pt x="74" y="32"/>
                    <a:pt x="74" y="32"/>
                  </a:cubicBezTo>
                  <a:lnTo>
                    <a:pt x="45" y="7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392733">
              <a:off x="8610789" y="4395310"/>
              <a:ext cx="16962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</a:rPr>
                <a:t>Mobile!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3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8E4800D-8225-43C9-8DE5-4793F169484D}" vid="{00F04711-DF75-412E-A7C3-1E1385DC1B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12783</TotalTime>
  <Words>1701</Words>
  <Application>Microsoft Office PowerPoint</Application>
  <PresentationFormat>Widescreen</PresentationFormat>
  <Paragraphs>352</Paragraphs>
  <Slides>65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Gotham Black</vt:lpstr>
      <vt:lpstr>1_Theme1</vt:lpstr>
      <vt:lpstr>Power BI in the Wild</vt:lpstr>
      <vt:lpstr>Julie Smith</vt:lpstr>
      <vt:lpstr>Agenda:</vt:lpstr>
      <vt:lpstr>PowerPoint Presentation</vt:lpstr>
      <vt:lpstr>For Lunch Today</vt:lpstr>
      <vt:lpstr>A Word of Inspiration</vt:lpstr>
      <vt:lpstr>What is Power BI?</vt:lpstr>
      <vt:lpstr>PowerPoint Presentation</vt:lpstr>
      <vt:lpstr>PowerPoint Presentation</vt:lpstr>
      <vt:lpstr>PBI is a Bundle of Services, Apps and Tools: </vt:lpstr>
      <vt:lpstr>Getting Started</vt:lpstr>
      <vt:lpstr>Is It Just That Easy???</vt:lpstr>
      <vt:lpstr>Pricing</vt:lpstr>
      <vt:lpstr>Pricing</vt:lpstr>
      <vt:lpstr>Getting Started—Pricing of Embedded</vt:lpstr>
      <vt:lpstr>Getting Started—Pricing of PBI in SSRS 2016   To be Announced……</vt:lpstr>
      <vt:lpstr>Power BI Service</vt:lpstr>
      <vt:lpstr>PowerPoint Presentation</vt:lpstr>
      <vt:lpstr>PowerPoint Presentation</vt:lpstr>
      <vt:lpstr>Administrative Elements of Service</vt:lpstr>
      <vt:lpstr>PowerPoint Presentation</vt:lpstr>
      <vt:lpstr>Power BI Desktop</vt:lpstr>
      <vt:lpstr>Power BI Desktop</vt:lpstr>
      <vt:lpstr>Power BI Desktop --Aliases</vt:lpstr>
      <vt:lpstr>Power BI Desktop –Power Query</vt:lpstr>
      <vt:lpstr>Power BI Desktop –Power Pivot</vt:lpstr>
      <vt:lpstr>Power BI Desktop –Power View</vt:lpstr>
      <vt:lpstr>VertiPaq—It’s all the same thing!</vt:lpstr>
      <vt:lpstr>PowerPoint Presentation</vt:lpstr>
      <vt:lpstr>Word on Visualizations</vt:lpstr>
      <vt:lpstr>Don’t Forget the Goal</vt:lpstr>
      <vt:lpstr>Easy to Understand Data</vt:lpstr>
      <vt:lpstr>Easy to Understand Data</vt:lpstr>
      <vt:lpstr>Bar and Column Charts</vt:lpstr>
      <vt:lpstr>Line Charts</vt:lpstr>
      <vt:lpstr>Scatter Chart</vt:lpstr>
      <vt:lpstr>Tables</vt:lpstr>
      <vt:lpstr>Area Perceptions--No</vt:lpstr>
      <vt:lpstr>Sharing and Security</vt:lpstr>
      <vt:lpstr>Sharing and Security</vt:lpstr>
      <vt:lpstr>Refresher: parts of PBI</vt:lpstr>
      <vt:lpstr>Sharing and Security</vt:lpstr>
      <vt:lpstr>PowerPoint Presentation</vt:lpstr>
      <vt:lpstr>Creating Workgroup </vt:lpstr>
      <vt:lpstr>Content Packs </vt:lpstr>
      <vt:lpstr>Sharing and Security</vt:lpstr>
      <vt:lpstr>Refreshing Reports</vt:lpstr>
      <vt:lpstr>Refreshing Reports</vt:lpstr>
      <vt:lpstr>Gateways </vt:lpstr>
      <vt:lpstr>Gateway Functions: Refreshing and Allowing Direct Query </vt:lpstr>
      <vt:lpstr>Power BI on Mobile</vt:lpstr>
      <vt:lpstr>Mobile</vt:lpstr>
      <vt:lpstr>Embedded</vt:lpstr>
      <vt:lpstr>Is Power BI Cloud only?</vt:lpstr>
      <vt:lpstr>Is Power BI Cloud only?</vt:lpstr>
      <vt:lpstr>Power BI in SSRS 2016 Preview</vt:lpstr>
      <vt:lpstr>Power BI in SSRS 2016 Preview</vt:lpstr>
      <vt:lpstr>Power BI Desktop in SSRS 2016 Preview</vt:lpstr>
      <vt:lpstr>Power BI in SSRS 2016 Preview--Mobile</vt:lpstr>
      <vt:lpstr>Caveat</vt:lpstr>
      <vt:lpstr>Today’s Demo Data-- @dog_rates</vt:lpstr>
      <vt:lpstr>Today’s Demo Data</vt:lpstr>
      <vt:lpstr>Today’s Demo Data</vt:lpstr>
      <vt:lpstr>Today’s Demo Data</vt:lpstr>
      <vt:lpstr>Today’s Demo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Cloud</dc:title>
  <dc:creator>Julie Smith</dc:creator>
  <cp:lastModifiedBy>Julie Smith</cp:lastModifiedBy>
  <cp:revision>200</cp:revision>
  <dcterms:created xsi:type="dcterms:W3CDTF">2016-05-16T16:49:55Z</dcterms:created>
  <dcterms:modified xsi:type="dcterms:W3CDTF">2017-04-10T22:42:34Z</dcterms:modified>
</cp:coreProperties>
</file>